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428" r:id="rId2"/>
    <p:sldId id="377" r:id="rId3"/>
    <p:sldId id="443" r:id="rId4"/>
    <p:sldId id="423" r:id="rId5"/>
    <p:sldId id="430" r:id="rId6"/>
    <p:sldId id="425" r:id="rId7"/>
    <p:sldId id="432" r:id="rId8"/>
    <p:sldId id="413" r:id="rId9"/>
    <p:sldId id="433" r:id="rId10"/>
    <p:sldId id="431" r:id="rId11"/>
    <p:sldId id="434" r:id="rId12"/>
    <p:sldId id="444" r:id="rId13"/>
    <p:sldId id="436" r:id="rId14"/>
    <p:sldId id="437" r:id="rId15"/>
    <p:sldId id="438" r:id="rId16"/>
    <p:sldId id="439" r:id="rId17"/>
    <p:sldId id="440" r:id="rId18"/>
    <p:sldId id="435" r:id="rId19"/>
    <p:sldId id="446" r:id="rId20"/>
    <p:sldId id="441" r:id="rId21"/>
    <p:sldId id="445" r:id="rId22"/>
    <p:sldId id="442" r:id="rId23"/>
    <p:sldId id="412" r:id="rId24"/>
    <p:sldId id="353" r:id="rId25"/>
    <p:sldId id="33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2" autoAdjust="0"/>
    <p:restoredTop sz="76267" autoAdjust="0"/>
  </p:normalViewPr>
  <p:slideViewPr>
    <p:cSldViewPr snapToGrid="0">
      <p:cViewPr varScale="1">
        <p:scale>
          <a:sx n="94" d="100"/>
          <a:sy n="94" d="100"/>
        </p:scale>
        <p:origin x="-1216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0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Zaprezentowac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Automatycznego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testowania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intefejsu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uzytkownika</a:t>
            </a:r>
            <a:endParaRPr lang="en-US" baseline="0" dirty="0" smtClean="0"/>
          </a:p>
          <a:p>
            <a:r>
              <a:rPr lang="en-US" baseline="0" dirty="0" err="1" smtClean="0"/>
              <a:t>Temat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trudny</a:t>
            </a:r>
            <a:r>
              <a:rPr lang="en-US" baseline="0" dirty="0" smtClean="0"/>
              <a:t>, mam </a:t>
            </a:r>
            <a:r>
              <a:rPr lang="en-US" baseline="0" dirty="0" err="1" smtClean="0"/>
              <a:t>wrazenie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czasem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unikany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gdyz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kojarzy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sie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problemami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przeroznej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natury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zazwyczaj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probelmamy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srodowiskiem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testowym</a:t>
            </a:r>
            <a:r>
              <a:rPr lang="en-US" baseline="0" dirty="0" smtClean="0"/>
              <a:t>).</a:t>
            </a:r>
          </a:p>
          <a:p>
            <a:r>
              <a:rPr lang="en-US" baseline="0" dirty="0" err="1" smtClean="0"/>
              <a:t>Chcialem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pokazac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mozna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problemow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unikac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uzywajac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narzedzi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 SAUCELABS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69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Czym</a:t>
            </a:r>
            <a:r>
              <a:rPr lang="en-US" dirty="0" smtClean="0"/>
              <a:t> jest builder od </a:t>
            </a:r>
            <a:r>
              <a:rPr lang="en-US" dirty="0" err="1" smtClean="0"/>
              <a:t>strony</a:t>
            </a:r>
            <a:r>
              <a:rPr lang="en-US" dirty="0" smtClean="0"/>
              <a:t> </a:t>
            </a:r>
            <a:r>
              <a:rPr lang="en-US" dirty="0" err="1" smtClean="0"/>
              <a:t>technicznej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Uzywamy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angulara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glowny</a:t>
            </a:r>
            <a:r>
              <a:rPr lang="en-US" baseline="0" dirty="0" smtClean="0"/>
              <a:t> framework</a:t>
            </a:r>
          </a:p>
          <a:p>
            <a:r>
              <a:rPr lang="en-US" baseline="0" dirty="0" err="1" smtClean="0"/>
              <a:t>Npm</a:t>
            </a:r>
            <a:r>
              <a:rPr lang="en-US" baseline="0" dirty="0" smtClean="0"/>
              <a:t>, bower package management</a:t>
            </a:r>
          </a:p>
          <a:p>
            <a:r>
              <a:rPr lang="en-US" baseline="0" dirty="0" smtClean="0"/>
              <a:t>Grunt </a:t>
            </a:r>
            <a:r>
              <a:rPr lang="en-US" baseline="0" dirty="0" err="1" smtClean="0"/>
              <a:t>jako</a:t>
            </a:r>
            <a:r>
              <a:rPr lang="en-US" baseline="0" dirty="0" smtClean="0"/>
              <a:t> task runner</a:t>
            </a:r>
          </a:p>
          <a:p>
            <a:r>
              <a:rPr lang="en-US" baseline="0" dirty="0" smtClean="0"/>
              <a:t>Less – </a:t>
            </a:r>
            <a:r>
              <a:rPr lang="en-US" baseline="0" dirty="0" err="1" smtClean="0"/>
              <a:t>dynamicznych</a:t>
            </a:r>
            <a:r>
              <a:rPr lang="en-US" baseline="0" dirty="0" smtClean="0"/>
              <a:t> styli</a:t>
            </a:r>
          </a:p>
          <a:p>
            <a:r>
              <a:rPr lang="en-US" baseline="0" dirty="0" smtClean="0"/>
              <a:t>Deployment </a:t>
            </a:r>
            <a:r>
              <a:rPr lang="en-US" baseline="0" dirty="0" err="1" smtClean="0"/>
              <a:t>implementujemy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pomoca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cloudfoundry</a:t>
            </a:r>
            <a:endParaRPr lang="en-US" baseline="0" dirty="0" smtClean="0"/>
          </a:p>
          <a:p>
            <a:r>
              <a:rPr lang="en-US" baseline="0" dirty="0" smtClean="0"/>
              <a:t>A testy </a:t>
            </a:r>
            <a:r>
              <a:rPr lang="en-US" baseline="0" dirty="0" err="1" smtClean="0"/>
              <a:t>jednostkowe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pomoca</a:t>
            </a:r>
            <a:r>
              <a:rPr lang="en-US" baseline="0" dirty="0" smtClean="0"/>
              <a:t> jasmine, karma, phantom</a:t>
            </a:r>
          </a:p>
          <a:p>
            <a:r>
              <a:rPr lang="en-US" baseline="0" dirty="0" smtClean="0"/>
              <a:t>Do </a:t>
            </a:r>
            <a:r>
              <a:rPr lang="en-US" baseline="0" dirty="0" err="1" smtClean="0"/>
              <a:t>Testow</a:t>
            </a:r>
            <a:r>
              <a:rPr lang="en-US" baseline="0" dirty="0" smtClean="0"/>
              <a:t> UI </a:t>
            </a:r>
            <a:r>
              <a:rPr lang="en-US" baseline="0" dirty="0" err="1" smtClean="0"/>
              <a:t>uzywamy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saucelaba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91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Prosta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lancuszkowa</a:t>
            </a:r>
            <a:r>
              <a:rPr lang="en-US" baseline="0" dirty="0" smtClean="0"/>
              <a:t>” </a:t>
            </a:r>
            <a:r>
              <a:rPr lang="en-US" baseline="0" dirty="0" err="1" smtClean="0"/>
              <a:t>skladnia</a:t>
            </a:r>
            <a:endParaRPr lang="en-US" baseline="0" dirty="0" smtClean="0"/>
          </a:p>
          <a:p>
            <a:r>
              <a:rPr lang="en-US" baseline="0" dirty="0" err="1" smtClean="0"/>
              <a:t>Wsparcie</a:t>
            </a:r>
            <a:r>
              <a:rPr lang="en-US" baseline="0" dirty="0" smtClean="0"/>
              <a:t> do CSS </a:t>
            </a:r>
            <a:r>
              <a:rPr lang="en-US" baseline="0" dirty="0" err="1" smtClean="0"/>
              <a:t>selectorow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Xpath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selektoriw</a:t>
            </a:r>
            <a:endParaRPr lang="en-US" baseline="0" dirty="0" smtClean="0"/>
          </a:p>
          <a:p>
            <a:r>
              <a:rPr lang="en-US" baseline="0" dirty="0" err="1" smtClean="0"/>
              <a:t>Wsparcie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GRUNTa</a:t>
            </a:r>
            <a:endParaRPr lang="en-US" baseline="0" dirty="0" smtClean="0"/>
          </a:p>
          <a:p>
            <a:r>
              <a:rPr lang="en-US" baseline="0" dirty="0" smtClean="0"/>
              <a:t>XML </a:t>
            </a:r>
            <a:r>
              <a:rPr lang="en-US" baseline="0" dirty="0" err="1" smtClean="0"/>
              <a:t>wynikowe</a:t>
            </a:r>
            <a:endParaRPr lang="en-US" baseline="0" dirty="0" smtClean="0"/>
          </a:p>
          <a:p>
            <a:r>
              <a:rPr lang="en-US" baseline="0" dirty="0" err="1" smtClean="0"/>
              <a:t>Wbudowany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serwer</a:t>
            </a:r>
            <a:r>
              <a:rPr lang="en-US" baseline="0" dirty="0" smtClean="0"/>
              <a:t> selenium (</a:t>
            </a:r>
            <a:r>
              <a:rPr lang="en-US" baseline="0" dirty="0" err="1" smtClean="0"/>
              <a:t>oraz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wspoarcie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dla</a:t>
            </a:r>
            <a:r>
              <a:rPr lang="en-US" baseline="0" dirty="0" smtClean="0"/>
              <a:t> selenium 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39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Demo!</a:t>
            </a:r>
          </a:p>
          <a:p>
            <a:r>
              <a:rPr lang="en-US" dirty="0" err="1" smtClean="0"/>
              <a:t>Prosty</a:t>
            </a:r>
            <a:r>
              <a:rPr lang="en-US" dirty="0" smtClean="0"/>
              <a:t> </a:t>
            </a:r>
            <a:r>
              <a:rPr lang="en-US" dirty="0" err="1" smtClean="0"/>
              <a:t>gruntowy</a:t>
            </a:r>
            <a:r>
              <a:rPr lang="en-US" dirty="0" smtClean="0"/>
              <a:t> project : </a:t>
            </a:r>
            <a:r>
              <a:rPr lang="en-US" dirty="0" err="1" smtClean="0"/>
              <a:t>malo</a:t>
            </a:r>
            <a:r>
              <a:rPr lang="en-US" dirty="0" smtClean="0"/>
              <a:t> </a:t>
            </a:r>
            <a:r>
              <a:rPr lang="en-US" dirty="0" err="1" smtClean="0"/>
              <a:t>dependencji</a:t>
            </a:r>
            <a:endParaRPr lang="en-US" dirty="0" smtClean="0"/>
          </a:p>
          <a:p>
            <a:r>
              <a:rPr lang="en-US" dirty="0" err="1" smtClean="0"/>
              <a:t>Odpal</a:t>
            </a:r>
            <a:r>
              <a:rPr lang="en-US" dirty="0" smtClean="0"/>
              <a:t> : “Hi Gliwice”</a:t>
            </a:r>
          </a:p>
          <a:p>
            <a:endParaRPr lang="en-US" dirty="0" smtClean="0"/>
          </a:p>
          <a:p>
            <a:r>
              <a:rPr lang="en-US" dirty="0" err="1" smtClean="0"/>
              <a:t>Dociagamy</a:t>
            </a:r>
            <a:r>
              <a:rPr lang="en-US" dirty="0" smtClean="0"/>
              <a:t> </a:t>
            </a:r>
            <a:r>
              <a:rPr lang="en-US" dirty="0" err="1" smtClean="0"/>
              <a:t>nightwatch</a:t>
            </a:r>
            <a:r>
              <a:rPr lang="en-US" dirty="0" smtClean="0"/>
              <a:t>, </a:t>
            </a:r>
            <a:r>
              <a:rPr lang="en-US" dirty="0" err="1" smtClean="0"/>
              <a:t>wklej</a:t>
            </a:r>
            <a:r>
              <a:rPr lang="en-US" dirty="0" smtClean="0"/>
              <a:t> test I </a:t>
            </a:r>
            <a:r>
              <a:rPr lang="en-US" dirty="0" err="1" smtClean="0"/>
              <a:t>odpal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09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 </a:t>
            </a:r>
            <a:r>
              <a:rPr lang="en-US" dirty="0" err="1" smtClean="0"/>
              <a:t>refaktowingu</a:t>
            </a:r>
            <a:r>
              <a:rPr lang="en-US" dirty="0" smtClean="0"/>
              <a:t> UI (html DOM) -&gt;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refaktor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testow</a:t>
            </a:r>
            <a:endParaRPr lang="en-US" dirty="0" smtClean="0"/>
          </a:p>
          <a:p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 smtClean="0"/>
              <a:t>duplikowac</a:t>
            </a:r>
            <a:r>
              <a:rPr lang="en-US" dirty="0" smtClean="0"/>
              <a:t> </a:t>
            </a:r>
            <a:r>
              <a:rPr lang="en-US" dirty="0" err="1" smtClean="0"/>
              <a:t>kodu</a:t>
            </a:r>
            <a:r>
              <a:rPr lang="en-US" dirty="0" smtClean="0"/>
              <a:t>, </a:t>
            </a:r>
            <a:r>
              <a:rPr lang="en-US" dirty="0" err="1" smtClean="0"/>
              <a:t>Zeby</a:t>
            </a:r>
            <a:r>
              <a:rPr lang="en-US" dirty="0" smtClean="0"/>
              <a:t> </a:t>
            </a:r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 smtClean="0"/>
              <a:t>poswiecac</a:t>
            </a:r>
            <a:r>
              <a:rPr lang="en-US" dirty="0" smtClean="0"/>
              <a:t> </a:t>
            </a:r>
            <a:r>
              <a:rPr lang="en-US" dirty="0" err="1" smtClean="0"/>
              <a:t>duzo</a:t>
            </a:r>
            <a:r>
              <a:rPr lang="en-US" dirty="0" smtClean="0"/>
              <a:t> </a:t>
            </a:r>
            <a:r>
              <a:rPr lang="en-US" dirty="0" err="1" smtClean="0"/>
              <a:t>czasu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miantanance</a:t>
            </a:r>
            <a:r>
              <a:rPr lang="en-US" dirty="0" smtClean="0"/>
              <a:t>.. </a:t>
            </a:r>
            <a:r>
              <a:rPr lang="en-US" dirty="0" err="1" smtClean="0"/>
              <a:t>Zmiany</a:t>
            </a:r>
            <a:r>
              <a:rPr lang="en-US" dirty="0" smtClean="0"/>
              <a:t> w </a:t>
            </a:r>
            <a:r>
              <a:rPr lang="en-US" dirty="0" err="1" smtClean="0"/>
              <a:t>jednym</a:t>
            </a:r>
            <a:r>
              <a:rPr lang="en-US" dirty="0" smtClean="0"/>
              <a:t> </a:t>
            </a:r>
            <a:r>
              <a:rPr lang="en-US" dirty="0" err="1" smtClean="0"/>
              <a:t>miejscu</a:t>
            </a:r>
            <a:endParaRPr lang="en-US" dirty="0" smtClean="0"/>
          </a:p>
          <a:p>
            <a:r>
              <a:rPr lang="en-US" dirty="0" err="1" smtClean="0"/>
              <a:t>Uzywac</a:t>
            </a:r>
            <a:r>
              <a:rPr lang="en-US" dirty="0" smtClean="0"/>
              <a:t> </a:t>
            </a:r>
            <a:r>
              <a:rPr lang="en-US" dirty="0" err="1" smtClean="0"/>
              <a:t>blokow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modelowanie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swoich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suitow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Uzywac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blokow</a:t>
            </a:r>
            <a:r>
              <a:rPr lang="en-US" baseline="0" dirty="0" smtClean="0"/>
              <a:t> od </a:t>
            </a:r>
            <a:r>
              <a:rPr lang="en-US" baseline="0" dirty="0" err="1" smtClean="0"/>
              <a:t>innych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45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Measured via </a:t>
            </a:r>
            <a:r>
              <a:rPr lang="en-US" dirty="0" err="1" smtClean="0"/>
              <a:t>anlytics</a:t>
            </a:r>
            <a:r>
              <a:rPr lang="en-US" dirty="0" smtClean="0"/>
              <a:t> – define smart</a:t>
            </a:r>
            <a:r>
              <a:rPr lang="en-US" baseline="0" dirty="0" smtClean="0"/>
              <a:t> test suites based on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51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dirty="0" smtClean="0"/>
              <a:t> </a:t>
            </a:r>
            <a:r>
              <a:rPr lang="en-US" dirty="0" err="1" smtClean="0"/>
              <a:t>zdefiniowac</a:t>
            </a:r>
            <a:r>
              <a:rPr lang="en-US" dirty="0" smtClean="0"/>
              <a:t> </a:t>
            </a:r>
            <a:r>
              <a:rPr lang="en-US" dirty="0" err="1" smtClean="0"/>
              <a:t>podfoldery</a:t>
            </a:r>
            <a:r>
              <a:rPr lang="en-US" dirty="0" smtClean="0"/>
              <a:t>. </a:t>
            </a:r>
            <a:r>
              <a:rPr lang="en-US" dirty="0" err="1" smtClean="0"/>
              <a:t>Sklasyfikowac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przebiegi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testowe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42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Wpisuje</a:t>
            </a:r>
            <a:r>
              <a:rPr lang="en-US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 w ten </a:t>
            </a:r>
            <a:r>
              <a:rPr lang="en-US" dirty="0" err="1" smtClean="0"/>
              <a:t>nowy</a:t>
            </a:r>
            <a:r>
              <a:rPr lang="en-US" dirty="0" smtClean="0"/>
              <a:t> model on-demand.</a:t>
            </a:r>
          </a:p>
          <a:p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 smtClean="0"/>
              <a:t>chcesz</a:t>
            </a:r>
            <a:r>
              <a:rPr lang="en-US" dirty="0" smtClean="0"/>
              <a:t> </a:t>
            </a:r>
            <a:r>
              <a:rPr lang="en-US" dirty="0" err="1" smtClean="0"/>
              <a:t>utrzymywac</a:t>
            </a:r>
            <a:r>
              <a:rPr lang="en-US" dirty="0" smtClean="0"/>
              <a:t> </a:t>
            </a:r>
            <a:r>
              <a:rPr lang="en-US" dirty="0" err="1" smtClean="0"/>
              <a:t>srodowisk</a:t>
            </a:r>
            <a:r>
              <a:rPr lang="en-US" dirty="0" smtClean="0"/>
              <a:t> </a:t>
            </a:r>
            <a:r>
              <a:rPr lang="en-US" dirty="0" err="1" smtClean="0"/>
              <a:t>testowych</a:t>
            </a:r>
            <a:r>
              <a:rPr lang="en-US" dirty="0" smtClean="0"/>
              <a:t>.. </a:t>
            </a:r>
            <a:r>
              <a:rPr lang="en-US" dirty="0" err="1" smtClean="0"/>
              <a:t>Chcesz</a:t>
            </a:r>
            <a:r>
              <a:rPr lang="en-US" dirty="0" smtClean="0"/>
              <a:t> feedback.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84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Wpisuje</a:t>
            </a:r>
            <a:r>
              <a:rPr lang="en-US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 w ten </a:t>
            </a:r>
            <a:r>
              <a:rPr lang="en-US" dirty="0" err="1" smtClean="0"/>
              <a:t>nowy</a:t>
            </a:r>
            <a:r>
              <a:rPr lang="en-US" dirty="0" smtClean="0"/>
              <a:t> model on-demand.</a:t>
            </a:r>
          </a:p>
          <a:p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 smtClean="0"/>
              <a:t>chcesz</a:t>
            </a:r>
            <a:r>
              <a:rPr lang="en-US" dirty="0" smtClean="0"/>
              <a:t> </a:t>
            </a:r>
            <a:r>
              <a:rPr lang="en-US" dirty="0" err="1" smtClean="0"/>
              <a:t>utrzymywac</a:t>
            </a:r>
            <a:r>
              <a:rPr lang="en-US" dirty="0" smtClean="0"/>
              <a:t> </a:t>
            </a:r>
            <a:r>
              <a:rPr lang="en-US" dirty="0" err="1" smtClean="0"/>
              <a:t>srodowisk</a:t>
            </a:r>
            <a:r>
              <a:rPr lang="en-US" dirty="0" smtClean="0"/>
              <a:t> </a:t>
            </a:r>
            <a:r>
              <a:rPr lang="en-US" dirty="0" err="1" smtClean="0"/>
              <a:t>testowych</a:t>
            </a:r>
            <a:r>
              <a:rPr lang="en-US" dirty="0" smtClean="0"/>
              <a:t>.. </a:t>
            </a:r>
            <a:r>
              <a:rPr lang="en-US" dirty="0" err="1" smtClean="0"/>
              <a:t>Chcesz</a:t>
            </a:r>
            <a:r>
              <a:rPr lang="en-US" dirty="0" smtClean="0"/>
              <a:t> feedback.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84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84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makrokierunek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polibudzie</a:t>
            </a:r>
            <a:r>
              <a:rPr lang="en-US" dirty="0" smtClean="0"/>
              <a:t> -&gt; COMARCH – </a:t>
            </a:r>
            <a:r>
              <a:rPr lang="en-US" dirty="0" err="1" smtClean="0"/>
              <a:t>nauka</a:t>
            </a:r>
            <a:r>
              <a:rPr lang="en-US" dirty="0" smtClean="0"/>
              <a:t> </a:t>
            </a:r>
            <a:r>
              <a:rPr lang="en-US" dirty="0" err="1" smtClean="0"/>
              <a:t>Javy</a:t>
            </a:r>
            <a:r>
              <a:rPr lang="en-US" baseline="0" dirty="0" smtClean="0"/>
              <a:t> -&gt;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smtClean="0"/>
              <a:t> 2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latach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hybris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Poczatkowo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tez</a:t>
            </a:r>
            <a:r>
              <a:rPr lang="en-US" baseline="0" dirty="0" smtClean="0"/>
              <a:t> w </a:t>
            </a:r>
            <a:r>
              <a:rPr lang="en-US" baseline="0" dirty="0" err="1" smtClean="0"/>
              <a:t>bebechach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aplikacji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zadko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czynbie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nia</a:t>
            </a:r>
            <a:r>
              <a:rPr lang="en-US" baseline="0" dirty="0" smtClean="0"/>
              <a:t> z UI.</a:t>
            </a:r>
          </a:p>
          <a:p>
            <a:r>
              <a:rPr lang="en-US" baseline="0" dirty="0" smtClean="0"/>
              <a:t>Trend </a:t>
            </a:r>
            <a:r>
              <a:rPr lang="en-US" baseline="0" dirty="0" err="1" smtClean="0"/>
              <a:t>sie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odmienil</a:t>
            </a:r>
            <a:r>
              <a:rPr lang="en-US" baseline="0" dirty="0" smtClean="0"/>
              <a:t>, I </a:t>
            </a:r>
            <a:r>
              <a:rPr lang="en-US" baseline="0" dirty="0" err="1" smtClean="0"/>
              <a:t>pewnego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dnia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trfailem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teamu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ktory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robi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frameworjk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backoficy</a:t>
            </a:r>
            <a:r>
              <a:rPr lang="en-US" baseline="0" dirty="0" smtClean="0"/>
              <a:t> (ZK) w </a:t>
            </a:r>
            <a:r>
              <a:rPr lang="en-US" baseline="0" dirty="0" err="1" smtClean="0"/>
              <a:t>platformie</a:t>
            </a:r>
            <a:r>
              <a:rPr lang="en-US" baseline="0" dirty="0" smtClean="0"/>
              <a:t>. (</a:t>
            </a:r>
            <a:r>
              <a:rPr lang="en-US" baseline="0" dirty="0" err="1" smtClean="0"/>
              <a:t>widgety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bajery</a:t>
            </a:r>
            <a:r>
              <a:rPr lang="en-US" baseline="0" dirty="0" smtClean="0"/>
              <a:t>.. </a:t>
            </a:r>
            <a:r>
              <a:rPr lang="en-US" baseline="0" dirty="0" err="1" smtClean="0"/>
              <a:t>Spodobalo</a:t>
            </a:r>
            <a:r>
              <a:rPr lang="en-US" baseline="0" dirty="0" smtClean="0"/>
              <a:t> mi </a:t>
            </a:r>
            <a:r>
              <a:rPr lang="en-US" baseline="0" dirty="0" err="1" smtClean="0"/>
              <a:t>sie</a:t>
            </a:r>
            <a:r>
              <a:rPr lang="en-US" baseline="0" dirty="0" smtClean="0"/>
              <a:t>, ALE “</a:t>
            </a:r>
            <a:r>
              <a:rPr lang="en-US" baseline="0" dirty="0" err="1" smtClean="0"/>
              <a:t>przeklikamy</a:t>
            </a:r>
            <a:r>
              <a:rPr lang="en-US" baseline="0" dirty="0" smtClean="0"/>
              <a:t> to”).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86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30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Od </a:t>
            </a:r>
            <a:r>
              <a:rPr lang="en-US" dirty="0" err="1" smtClean="0"/>
              <a:t>tego</a:t>
            </a:r>
            <a:r>
              <a:rPr lang="en-US" dirty="0" smtClean="0"/>
              <a:t> </a:t>
            </a:r>
            <a:r>
              <a:rPr lang="en-US" dirty="0" err="1" smtClean="0"/>
              <a:t>chcialem</a:t>
            </a:r>
            <a:r>
              <a:rPr lang="en-US" dirty="0" smtClean="0"/>
              <a:t> </a:t>
            </a:r>
            <a:r>
              <a:rPr lang="en-US" dirty="0" err="1" smtClean="0"/>
              <a:t>dzis</a:t>
            </a:r>
            <a:r>
              <a:rPr lang="en-US" dirty="0" smtClean="0"/>
              <a:t> </a:t>
            </a:r>
            <a:r>
              <a:rPr lang="en-US" dirty="0" err="1" smtClean="0"/>
              <a:t>zaczac</a:t>
            </a:r>
            <a:r>
              <a:rPr lang="en-US" dirty="0" smtClean="0"/>
              <a:t> – </a:t>
            </a:r>
            <a:r>
              <a:rPr lang="en-US" dirty="0" err="1" smtClean="0"/>
              <a:t>opowiedziec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sie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nasz</a:t>
            </a:r>
            <a:r>
              <a:rPr lang="en-US" baseline="0" dirty="0" smtClean="0"/>
              <a:t> team </a:t>
            </a:r>
            <a:r>
              <a:rPr lang="en-US" baseline="0" dirty="0" err="1" smtClean="0"/>
              <a:t>investuje</a:t>
            </a:r>
            <a:r>
              <a:rPr lang="en-US" baseline="0" dirty="0" smtClean="0"/>
              <a:t> w testy.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przeszlismy</a:t>
            </a:r>
            <a:r>
              <a:rPr lang="en-US" baseline="0" dirty="0" smtClean="0"/>
              <a:t> od “</a:t>
            </a:r>
            <a:r>
              <a:rPr lang="en-US" baseline="0" dirty="0" err="1" smtClean="0"/>
              <a:t>przeklikajmy</a:t>
            </a:r>
            <a:r>
              <a:rPr lang="en-US" baseline="0" dirty="0" smtClean="0"/>
              <a:t> to” do “</a:t>
            </a:r>
            <a:r>
              <a:rPr lang="en-US" baseline="0" dirty="0" err="1" smtClean="0"/>
              <a:t>zautomatyzujmy</a:t>
            </a:r>
            <a:r>
              <a:rPr lang="en-US" baseline="0" dirty="0" smtClean="0"/>
              <a:t> to” – </a:t>
            </a:r>
            <a:r>
              <a:rPr lang="en-US" baseline="0" dirty="0" err="1" smtClean="0"/>
              <a:t>jaka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byla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motywacja</a:t>
            </a:r>
            <a:endParaRPr lang="en-US" baseline="0" dirty="0" smtClean="0"/>
          </a:p>
          <a:p>
            <a:r>
              <a:rPr lang="en-US" baseline="0" dirty="0" err="1" smtClean="0"/>
              <a:t>Jakie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napotykalismy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wyzwania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17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Yaas</a:t>
            </a:r>
            <a:r>
              <a:rPr lang="en-US" dirty="0" smtClean="0"/>
              <a:t> to </a:t>
            </a:r>
            <a:r>
              <a:rPr lang="en-US" dirty="0" err="1" smtClean="0"/>
              <a:t>chmurowa</a:t>
            </a:r>
            <a:r>
              <a:rPr lang="en-US" dirty="0" smtClean="0"/>
              <a:t> </a:t>
            </a:r>
            <a:r>
              <a:rPr lang="en-US" dirty="0" err="1" smtClean="0"/>
              <a:t>platforma</a:t>
            </a:r>
            <a:r>
              <a:rPr lang="en-US" dirty="0" smtClean="0"/>
              <a:t> </a:t>
            </a:r>
            <a:r>
              <a:rPr lang="en-US" dirty="0" err="1" smtClean="0"/>
              <a:t>hybrisa</a:t>
            </a:r>
            <a:r>
              <a:rPr lang="en-US" dirty="0" smtClean="0"/>
              <a:t> </a:t>
            </a:r>
            <a:r>
              <a:rPr lang="en-US" dirty="0" err="1" smtClean="0"/>
              <a:t>dla</a:t>
            </a:r>
            <a:r>
              <a:rPr lang="en-US" dirty="0" smtClean="0"/>
              <a:t> </a:t>
            </a:r>
            <a:r>
              <a:rPr lang="en-US" dirty="0" err="1" smtClean="0"/>
              <a:t>developerow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dla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biznesu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Jako</a:t>
            </a:r>
            <a:r>
              <a:rPr lang="en-US" baseline="0" dirty="0" smtClean="0"/>
              <a:t> developer, </a:t>
            </a:r>
            <a:r>
              <a:rPr lang="en-US" baseline="0" dirty="0" err="1" smtClean="0"/>
              <a:t>masz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mnostwo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pomyslow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nadzieje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ktoz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chceic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zaplacic</a:t>
            </a:r>
            <a:r>
              <a:rPr lang="en-US" baseline="0" dirty="0" smtClean="0"/>
              <a:t>),  </a:t>
            </a:r>
            <a:r>
              <a:rPr lang="en-US" baseline="0" dirty="0" err="1" smtClean="0"/>
              <a:t>mozesz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zaimplementowac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serwis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opakoewac</a:t>
            </a:r>
            <a:r>
              <a:rPr lang="en-US" baseline="0" dirty="0" smtClean="0"/>
              <a:t> go, </a:t>
            </a:r>
            <a:r>
              <a:rPr lang="en-US" baseline="0" dirty="0" err="1" smtClean="0"/>
              <a:t>umiesci</a:t>
            </a:r>
            <a:r>
              <a:rPr lang="en-US" baseline="0" dirty="0" smtClean="0"/>
              <a:t> w </a:t>
            </a:r>
            <a:r>
              <a:rPr lang="en-US" baseline="0" dirty="0" err="1" smtClean="0"/>
              <a:t>sklepie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zarabiac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subsckrypcjach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Z </a:t>
            </a:r>
            <a:r>
              <a:rPr lang="en-US" baseline="0" dirty="0" err="1" smtClean="0"/>
              <a:t>drugiej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strony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jesli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biznes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pewno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interesujesz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chmurowymi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uslugami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chcesz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zoptymalizaowac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scustomizoawc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swoj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sklep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strone</a:t>
            </a:r>
            <a:r>
              <a:rPr lang="en-US" baseline="0" dirty="0" smtClean="0"/>
              <a:t>, I </a:t>
            </a:r>
            <a:r>
              <a:rPr lang="en-US" baseline="0" dirty="0" err="1" smtClean="0"/>
              <a:t>potrzebujesz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konkretnych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uslug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tobie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potrzebne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Mozesz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zasubskrubowac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sie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serviu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korzystac</a:t>
            </a:r>
            <a:r>
              <a:rPr lang="en-US" baseline="0" dirty="0" smtClean="0"/>
              <a:t> od </a:t>
            </a:r>
            <a:r>
              <a:rPr lang="en-US" baseline="0" dirty="0" err="1" smtClean="0"/>
              <a:t>momentu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subskrybcji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servisow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np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lojalnosc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servisy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podatkow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internacjonalizacji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Yaas</a:t>
            </a:r>
            <a:r>
              <a:rPr lang="en-US" baseline="0" dirty="0" smtClean="0"/>
              <a:t> ma </a:t>
            </a:r>
            <a:r>
              <a:rPr lang="en-US" baseline="0" dirty="0" err="1" smtClean="0"/>
              <a:t>architekture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mikroserwisow</a:t>
            </a:r>
            <a:r>
              <a:rPr lang="en-US" baseline="0" dirty="0" smtClean="0"/>
              <a:t>. A builder ma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zadanie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zintegrowac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podstawowe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servisy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YAASa</a:t>
            </a:r>
            <a:r>
              <a:rPr lang="en-US" baseline="0" dirty="0" smtClean="0"/>
              <a:t> w </a:t>
            </a:r>
            <a:r>
              <a:rPr lang="en-US" baseline="0" dirty="0" err="1" smtClean="0"/>
              <a:t>postaci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narzedzie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administracyjnego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Musimy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zagwarantowac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ciagla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dostepnosc</a:t>
            </a:r>
            <a:endParaRPr lang="en-US" baseline="0" dirty="0" smtClean="0"/>
          </a:p>
          <a:p>
            <a:r>
              <a:rPr lang="en-US" baseline="0" dirty="0" err="1" smtClean="0"/>
              <a:t>Dostepne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kompa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developera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 I z z </a:t>
            </a:r>
            <a:r>
              <a:rPr lang="en-US" baseline="0" dirty="0" err="1" smtClean="0"/>
              <a:t>przegladarki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najnowszego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iphona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szefa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organizacji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43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Klient</a:t>
            </a:r>
            <a:r>
              <a:rPr lang="en-US" dirty="0" smtClean="0"/>
              <a:t> </a:t>
            </a:r>
            <a:r>
              <a:rPr lang="en-US" dirty="0" err="1" smtClean="0"/>
              <a:t>uzywalacy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podstawowych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servisow</a:t>
            </a:r>
            <a:r>
              <a:rPr lang="en-US" baseline="0" dirty="0" smtClean="0"/>
              <a:t> YAAS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Punkt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integratcji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servisow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Mobile first</a:t>
            </a:r>
          </a:p>
          <a:p>
            <a:r>
              <a:rPr lang="en-US" baseline="0" dirty="0" smtClean="0"/>
              <a:t>Usable for IT and </a:t>
            </a:r>
            <a:r>
              <a:rPr lang="en-US" baseline="0" dirty="0" err="1" smtClean="0"/>
              <a:t>buisness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36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Mikroservisy</a:t>
            </a:r>
            <a:r>
              <a:rPr lang="en-US" dirty="0" smtClean="0"/>
              <a:t> </a:t>
            </a:r>
            <a:r>
              <a:rPr lang="en-US" dirty="0" err="1" smtClean="0"/>
              <a:t>Yassa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releasowane</a:t>
            </a:r>
            <a:r>
              <a:rPr lang="en-US" dirty="0" smtClean="0"/>
              <a:t> </a:t>
            </a:r>
            <a:r>
              <a:rPr lang="en-US" dirty="0" err="1" smtClean="0"/>
              <a:t>niezaleznie</a:t>
            </a:r>
            <a:r>
              <a:rPr lang="en-US" dirty="0" smtClean="0"/>
              <a:t>. I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releasowane</a:t>
            </a:r>
            <a:r>
              <a:rPr lang="en-US" dirty="0" smtClean="0"/>
              <a:t> </a:t>
            </a:r>
            <a:r>
              <a:rPr lang="en-US" dirty="0" err="1" smtClean="0"/>
              <a:t>czesto</a:t>
            </a:r>
            <a:r>
              <a:rPr lang="en-US" dirty="0" smtClean="0"/>
              <a:t>. My </a:t>
            </a:r>
            <a:r>
              <a:rPr lang="en-US" dirty="0" err="1" smtClean="0"/>
              <a:t>jako</a:t>
            </a:r>
            <a:r>
              <a:rPr lang="en-US" dirty="0" smtClean="0"/>
              <a:t> </a:t>
            </a:r>
            <a:r>
              <a:rPr lang="en-US" dirty="0" err="1" smtClean="0"/>
              <a:t>podstawowe</a:t>
            </a:r>
            <a:r>
              <a:rPr lang="en-US" dirty="0" smtClean="0"/>
              <a:t> </a:t>
            </a:r>
            <a:r>
              <a:rPr lang="en-US" dirty="0" err="1" smtClean="0"/>
              <a:t>narzedzie</a:t>
            </a:r>
            <a:r>
              <a:rPr lang="en-US" dirty="0" smtClean="0"/>
              <a:t> </a:t>
            </a:r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 smtClean="0"/>
              <a:t>mozemy</a:t>
            </a:r>
            <a:r>
              <a:rPr lang="en-US" dirty="0" smtClean="0"/>
              <a:t> </a:t>
            </a:r>
            <a:r>
              <a:rPr lang="en-US" dirty="0" err="1" smtClean="0"/>
              <a:t>zostawac</a:t>
            </a:r>
            <a:r>
              <a:rPr lang="en-US" dirty="0" smtClean="0"/>
              <a:t> w </a:t>
            </a:r>
            <a:r>
              <a:rPr lang="en-US" dirty="0" err="1" smtClean="0"/>
              <a:t>tyle</a:t>
            </a:r>
            <a:r>
              <a:rPr lang="en-US" dirty="0" smtClean="0"/>
              <a:t>, </a:t>
            </a:r>
            <a:r>
              <a:rPr lang="en-US" dirty="0" err="1" smtClean="0"/>
              <a:t>musimy</a:t>
            </a:r>
            <a:r>
              <a:rPr lang="en-US" dirty="0" smtClean="0"/>
              <a:t> </a:t>
            </a:r>
            <a:r>
              <a:rPr lang="en-US" baseline="0" dirty="0" err="1" smtClean="0"/>
              <a:t>czesto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releasowac</a:t>
            </a:r>
            <a:r>
              <a:rPr lang="en-US" baseline="0" dirty="0" smtClean="0"/>
              <a:t> (w </a:t>
            </a:r>
            <a:r>
              <a:rPr lang="en-US" baseline="0" dirty="0" err="1" smtClean="0"/>
              <a:t>praktyce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tydzien</a:t>
            </a:r>
            <a:r>
              <a:rPr lang="en-US" baseline="0" dirty="0" smtClean="0"/>
              <a:t>).</a:t>
            </a:r>
          </a:p>
          <a:p>
            <a:r>
              <a:rPr lang="en-US" baseline="0" dirty="0" smtClean="0"/>
              <a:t>No I </a:t>
            </a:r>
            <a:r>
              <a:rPr lang="en-US" baseline="0" dirty="0" err="1" smtClean="0"/>
              <a:t>wyobrazmy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sobie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opcje</a:t>
            </a:r>
            <a:r>
              <a:rPr lang="en-US" baseline="0" dirty="0" smtClean="0"/>
              <a:t>” </a:t>
            </a:r>
            <a:r>
              <a:rPr lang="en-US" baseline="0" dirty="0" err="1" smtClean="0"/>
              <a:t>przeklikajmy</a:t>
            </a:r>
            <a:r>
              <a:rPr lang="en-US" baseline="0" dirty="0" smtClean="0"/>
              <a:t> to“ co </a:t>
            </a:r>
            <a:r>
              <a:rPr lang="en-US" baseline="0" dirty="0" err="1" smtClean="0"/>
              <a:t>tydzien</a:t>
            </a:r>
            <a:r>
              <a:rPr lang="en-US" baseline="0" dirty="0" smtClean="0"/>
              <a:t>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48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Pracujemy</a:t>
            </a:r>
            <a:r>
              <a:rPr lang="en-US" baseline="0" dirty="0" smtClean="0"/>
              <a:t> w </a:t>
            </a:r>
            <a:r>
              <a:rPr lang="en-US" baseline="0" dirty="0" err="1" smtClean="0"/>
              <a:t>bardzo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dynamicznym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srodowisku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jestesmy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punktem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integrujacym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przerozne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servicy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YAASa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oczach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uzytkownika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Zeby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spokojnie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musimy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automatyzaowac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60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Kazdy</a:t>
            </a:r>
            <a:r>
              <a:rPr lang="en-US" dirty="0" smtClean="0"/>
              <a:t> </a:t>
            </a:r>
            <a:r>
              <a:rPr lang="en-US" dirty="0" err="1" smtClean="0"/>
              <a:t>kto</a:t>
            </a:r>
            <a:r>
              <a:rPr lang="en-US" dirty="0" smtClean="0"/>
              <a:t> </a:t>
            </a:r>
            <a:r>
              <a:rPr lang="en-US" dirty="0" err="1" smtClean="0"/>
              <a:t>probowal</a:t>
            </a:r>
            <a:r>
              <a:rPr lang="en-US" dirty="0" smtClean="0"/>
              <a:t>, 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ze</a:t>
            </a:r>
            <a:r>
              <a:rPr lang="en-US" dirty="0" smtClean="0"/>
              <a:t> jest to </a:t>
            </a:r>
            <a:r>
              <a:rPr lang="en-US" dirty="0" err="1" smtClean="0"/>
              <a:t>wyzwanie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Ile </a:t>
            </a:r>
            <a:r>
              <a:rPr lang="en-US" baseline="0" dirty="0" err="1" smtClean="0"/>
              <a:t>mamy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przeroznych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przegladarek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wersji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przegladerek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przegladarek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urzadzeniach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mobilnych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Skrzyzujmy</a:t>
            </a:r>
            <a:r>
              <a:rPr lang="en-US" baseline="0" dirty="0" smtClean="0"/>
              <a:t> to z </a:t>
            </a:r>
            <a:r>
              <a:rPr lang="en-US" baseline="0" dirty="0" err="1" smtClean="0"/>
              <a:t>roznymi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wersjami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operacyjnymi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wychodzi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okolo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bazylion</a:t>
            </a:r>
            <a:r>
              <a:rPr lang="en-US" baseline="0" dirty="0" smtClean="0"/>
              <a:t>!</a:t>
            </a:r>
          </a:p>
          <a:p>
            <a:r>
              <a:rPr lang="en-US" baseline="0" dirty="0" err="1" smtClean="0"/>
              <a:t>Narzut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dodatkowy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konfiguracje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warstwy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infrastruktury</a:t>
            </a:r>
            <a:r>
              <a:rPr lang="en-US" baseline="0" dirty="0" smtClean="0"/>
              <a:t> w </a:t>
            </a:r>
            <a:r>
              <a:rPr lang="en-US" baseline="0" dirty="0" err="1" smtClean="0"/>
              <a:t>testach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utrzymywanie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bedzie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oghrowmny</a:t>
            </a:r>
            <a:r>
              <a:rPr lang="en-US" baseline="0" dirty="0" smtClean="0"/>
              <a:t>!</a:t>
            </a:r>
          </a:p>
          <a:p>
            <a:r>
              <a:rPr lang="en-US" baseline="0" dirty="0" smtClean="0"/>
              <a:t>(selenium </a:t>
            </a:r>
            <a:r>
              <a:rPr lang="en-US" baseline="0" dirty="0" err="1" smtClean="0"/>
              <a:t>domyslnie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pudelka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dziala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dobrze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jedynie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firefox</a:t>
            </a:r>
            <a:r>
              <a:rPr lang="en-US" baseline="0" dirty="0" smtClean="0"/>
              <a:t>).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Aplikacje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asynchroniczne</a:t>
            </a:r>
            <a:r>
              <a:rPr lang="en-US" baseline="0" dirty="0" smtClean="0"/>
              <a:t> – test </a:t>
            </a:r>
            <a:r>
              <a:rPr lang="en-US" baseline="0" dirty="0" err="1" smtClean="0"/>
              <a:t>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zakladac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wykonaniu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komendu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wuniki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od </a:t>
            </a:r>
            <a:r>
              <a:rPr lang="en-US" baseline="0" dirty="0" err="1" smtClean="0"/>
              <a:t>razu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Jak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posprzatac</a:t>
            </a:r>
            <a:r>
              <a:rPr lang="en-US" baseline="0" dirty="0" smtClean="0"/>
              <a:t>..</a:t>
            </a:r>
          </a:p>
          <a:p>
            <a:r>
              <a:rPr lang="en-US" baseline="0" dirty="0" err="1" smtClean="0"/>
              <a:t>Czasochlonne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zeby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zamodelowac</a:t>
            </a:r>
            <a:r>
              <a:rPr lang="en-US" baseline="0" dirty="0" smtClean="0"/>
              <a:t> auto-</a:t>
            </a:r>
            <a:r>
              <a:rPr lang="en-US" baseline="0" dirty="0" err="1" smtClean="0"/>
              <a:t>klikacza</a:t>
            </a:r>
            <a:r>
              <a:rPr lang="en-US" baseline="0" dirty="0" smtClean="0"/>
              <a:t>, (</a:t>
            </a:r>
            <a:r>
              <a:rPr lang="en-US" baseline="0" dirty="0" err="1" smtClean="0"/>
              <a:t>klikniecie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jako</a:t>
            </a:r>
            <a:r>
              <a:rPr lang="en-US" baseline="0" dirty="0" smtClean="0"/>
              <a:t> user </a:t>
            </a:r>
            <a:r>
              <a:rPr lang="en-US" baseline="0" dirty="0" err="1" smtClean="0"/>
              <a:t>banalne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zaprogramowc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grzej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nakodzilem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tutaj</a:t>
            </a:r>
            <a:r>
              <a:rPr lang="en-US" baseline="0" dirty="0" smtClean="0"/>
              <a:t>, a on </a:t>
            </a:r>
            <a:r>
              <a:rPr lang="en-US" baseline="0" dirty="0" err="1" smtClean="0"/>
              <a:t>tylko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robi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kliki</a:t>
            </a:r>
            <a:r>
              <a:rPr lang="en-US" baseline="0" dirty="0" smtClean="0"/>
              <a:t>)</a:t>
            </a:r>
          </a:p>
          <a:p>
            <a:r>
              <a:rPr lang="en-US" baseline="0" dirty="0" err="1" smtClean="0"/>
              <a:t>Wymaga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stabilnego</a:t>
            </a:r>
            <a:r>
              <a:rPr lang="en-US" baseline="0" dirty="0" smtClean="0"/>
              <a:t> UI – UI </a:t>
            </a:r>
            <a:r>
              <a:rPr lang="en-US" baseline="0" dirty="0" err="1" smtClean="0"/>
              <a:t>maintanance</a:t>
            </a:r>
            <a:r>
              <a:rPr lang="en-US" baseline="0" dirty="0" smtClean="0"/>
              <a:t> =&gt; test </a:t>
            </a:r>
            <a:r>
              <a:rPr lang="en-US" baseline="0" dirty="0" err="1" smtClean="0"/>
              <a:t>miantanance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53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Czy</a:t>
            </a:r>
            <a:r>
              <a:rPr lang="en-US" dirty="0" smtClean="0"/>
              <a:t> </a:t>
            </a:r>
            <a:r>
              <a:rPr lang="en-US" dirty="0" err="1" smtClean="0"/>
              <a:t>mozesz</a:t>
            </a:r>
            <a:r>
              <a:rPr lang="en-US" dirty="0" smtClean="0"/>
              <a:t> </a:t>
            </a:r>
            <a:r>
              <a:rPr lang="en-US" dirty="0" err="1" smtClean="0"/>
              <a:t>sobie</a:t>
            </a:r>
            <a:r>
              <a:rPr lang="en-US" dirty="0" smtClean="0"/>
              <a:t> </a:t>
            </a:r>
            <a:r>
              <a:rPr lang="en-US" dirty="0" err="1" smtClean="0"/>
              <a:t>pozwolic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reczne</a:t>
            </a:r>
            <a:r>
              <a:rPr lang="en-US" dirty="0" smtClean="0"/>
              <a:t> </a:t>
            </a:r>
            <a:r>
              <a:rPr lang="en-US" dirty="0" err="1" smtClean="0"/>
              <a:t>klikanie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Wolisz</a:t>
            </a:r>
            <a:r>
              <a:rPr lang="en-US" dirty="0" smtClean="0"/>
              <a:t> </a:t>
            </a:r>
            <a:r>
              <a:rPr lang="en-US" dirty="0" err="1" smtClean="0"/>
              <a:t>regularnie</a:t>
            </a:r>
            <a:r>
              <a:rPr lang="en-US" dirty="0" smtClean="0"/>
              <a:t> </a:t>
            </a:r>
            <a:r>
              <a:rPr lang="en-US" dirty="0" err="1" smtClean="0"/>
              <a:t>klikac</a:t>
            </a:r>
            <a:r>
              <a:rPr lang="en-US" dirty="0" smtClean="0"/>
              <a:t> </a:t>
            </a:r>
            <a:r>
              <a:rPr lang="en-US" dirty="0" err="1" smtClean="0"/>
              <a:t>czy</a:t>
            </a:r>
            <a:r>
              <a:rPr lang="en-US" dirty="0" smtClean="0"/>
              <a:t> </a:t>
            </a:r>
            <a:r>
              <a:rPr lang="en-US" dirty="0" err="1" smtClean="0"/>
              <a:t>wolisz</a:t>
            </a:r>
            <a:r>
              <a:rPr lang="en-US" dirty="0" smtClean="0"/>
              <a:t> </a:t>
            </a:r>
            <a:r>
              <a:rPr lang="en-US" dirty="0" err="1" smtClean="0"/>
              <a:t>zainwestowac</a:t>
            </a:r>
            <a:r>
              <a:rPr lang="en-US" dirty="0" smtClean="0"/>
              <a:t> </a:t>
            </a:r>
            <a:r>
              <a:rPr lang="en-US" dirty="0" err="1" smtClean="0"/>
              <a:t>czas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testu</a:t>
            </a:r>
            <a:r>
              <a:rPr lang="en-US" dirty="0" smtClean="0"/>
              <a:t> UI.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70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7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microsoft.com/office/2007/relationships/hdphoto" Target="../media/hdphoto2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microsoft.com/office/2007/relationships/hdphoto" Target="../media/hdphoto13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microsoft.com/office/2007/relationships/hdphoto" Target="../media/hdphoto2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microsoft.com/office/2007/relationships/hdphoto" Target="../media/hdphoto3.wdp"/><Relationship Id="rId6" Type="http://schemas.openxmlformats.org/officeDocument/2006/relationships/image" Target="../media/image5.png"/><Relationship Id="rId7" Type="http://schemas.microsoft.com/office/2007/relationships/hdphoto" Target="../media/hdphoto4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5.wdp"/><Relationship Id="rId5" Type="http://schemas.microsoft.com/office/2007/relationships/hdphoto" Target="../media/hdphoto6.wdp"/><Relationship Id="rId6" Type="http://schemas.openxmlformats.org/officeDocument/2006/relationships/image" Target="../media/image5.png"/><Relationship Id="rId7" Type="http://schemas.microsoft.com/office/2007/relationships/hdphoto" Target="../media/hdphoto7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microsoft.com/office/2007/relationships/hdphoto" Target="../media/hdphoto8.wdp"/><Relationship Id="rId6" Type="http://schemas.microsoft.com/office/2007/relationships/hdphoto" Target="../media/hdphoto9.wdp"/><Relationship Id="rId7" Type="http://schemas.openxmlformats.org/officeDocument/2006/relationships/image" Target="../media/image5.png"/><Relationship Id="rId8" Type="http://schemas.microsoft.com/office/2007/relationships/hdphoto" Target="../media/hdphoto7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0.wdp"/><Relationship Id="rId5" Type="http://schemas.microsoft.com/office/2007/relationships/hdphoto" Target="../media/hdphoto11.wdp"/><Relationship Id="rId6" Type="http://schemas.openxmlformats.org/officeDocument/2006/relationships/image" Target="../media/image5.png"/><Relationship Id="rId7" Type="http://schemas.microsoft.com/office/2007/relationships/hdphoto" Target="../media/hdphoto12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blue 01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riangle_bg.ps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11.png" descr="cec_item_05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139529" y="316007"/>
            <a:ext cx="7731778" cy="5443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9.png"/>
          <p:cNvPicPr/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423656" y="5995483"/>
            <a:ext cx="996505" cy="493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11.png" descr="cec_item_05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141041" y="317510"/>
            <a:ext cx="7731778" cy="544326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19579" y="2906536"/>
            <a:ext cx="6411812" cy="1008000"/>
          </a:xfrm>
        </p:spPr>
        <p:txBody>
          <a:bodyPr anchor="b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19579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3" name="Bild 12" descr="(y)_small.png"/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783" y="6034729"/>
            <a:ext cx="445624" cy="5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75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(y)_smal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225" y="192731"/>
            <a:ext cx="445624" cy="5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19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triangle_bg.ps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Bild 2" descr="(y)_small.png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225" y="192731"/>
            <a:ext cx="445624" cy="5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95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s_blue01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triangle_bg.ps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23656" y="5995483"/>
            <a:ext cx="996505" cy="493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Bild 7" descr="(y)_big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92" y="1202387"/>
            <a:ext cx="2178800" cy="251847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066501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7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9" name="Bild 8" descr="(y)_small.png"/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783" y="6034729"/>
            <a:ext cx="445624" cy="5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s_blue02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triangle_bg.ps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23656" y="5995483"/>
            <a:ext cx="996505" cy="493326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69151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7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1" name="image11.png" descr="cec_item_05.png"/>
          <p:cNvPicPr/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3867201" y="881074"/>
            <a:ext cx="4697270" cy="3306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image11.png" descr="cec_item_05.png"/>
          <p:cNvPicPr/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3868713" y="882576"/>
            <a:ext cx="4697270" cy="3306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Bild 7" descr="(y)_small.png"/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783" y="6034729"/>
            <a:ext cx="445624" cy="5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50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yellow 01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5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AB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1000"/>
              </a:spcBef>
            </a:pPr>
            <a:endParaRPr kern="0">
              <a:solidFill>
                <a:sysClr val="windowText" lastClr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image11.png" descr="cec_item_05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4139529" y="316007"/>
            <a:ext cx="7731778" cy="5443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23656" y="5995483"/>
            <a:ext cx="996505" cy="493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11.png" descr="cec_item_05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4141041" y="317510"/>
            <a:ext cx="7731778" cy="5443266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19579" y="2906536"/>
            <a:ext cx="6411812" cy="1008000"/>
          </a:xfrm>
        </p:spPr>
        <p:txBody>
          <a:bodyPr anchor="b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19579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9" name="Bild 8" descr="(y)_small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783" y="6034729"/>
            <a:ext cx="445624" cy="5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24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blue 02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riangle_bg.ps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23656" y="5995483"/>
            <a:ext cx="996505" cy="49332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19579" y="2906536"/>
            <a:ext cx="6411812" cy="1008000"/>
          </a:xfrm>
        </p:spPr>
        <p:txBody>
          <a:bodyPr anchor="b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19579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11" name="Bild 10" descr="(y)_small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783" y="6034729"/>
            <a:ext cx="445624" cy="5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yellow 02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54"/>
          <p:cNvSpPr/>
          <p:nvPr userDrawn="1"/>
        </p:nvSpPr>
        <p:spPr>
          <a:xfrm>
            <a:off x="0" y="-101143"/>
            <a:ext cx="12192000" cy="6858000"/>
          </a:xfrm>
          <a:prstGeom prst="rect">
            <a:avLst/>
          </a:prstGeom>
          <a:solidFill>
            <a:srgbClr val="F0AB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1000"/>
              </a:spcBef>
            </a:pPr>
            <a:endParaRPr kern="0">
              <a:solidFill>
                <a:sysClr val="windowText" lastClr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9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423656" y="5995483"/>
            <a:ext cx="996505" cy="493326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19579" y="2906536"/>
            <a:ext cx="6411812" cy="1008000"/>
          </a:xfrm>
        </p:spPr>
        <p:txBody>
          <a:bodyPr anchor="b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19579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2" name="Bild 1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9" name="Bild 8" descr="(y)_small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783" y="6034729"/>
            <a:ext cx="445624" cy="5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37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blue 03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riangle_bg.ps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23656" y="5995483"/>
            <a:ext cx="996505" cy="49332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19579" y="2906536"/>
            <a:ext cx="6411812" cy="1008000"/>
          </a:xfrm>
        </p:spPr>
        <p:txBody>
          <a:bodyPr anchor="b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19579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166" y="0"/>
            <a:ext cx="8343354" cy="5848146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0"/>
            <a:ext cx="8343354" cy="5848146"/>
          </a:xfrm>
          <a:prstGeom prst="rect">
            <a:avLst/>
          </a:prstGeom>
        </p:spPr>
      </p:pic>
      <p:pic>
        <p:nvPicPr>
          <p:cNvPr id="13" name="Bild 12" descr="(y)_small.png"/>
          <p:cNvPicPr>
            <a:picLocks noChangeAspect="1"/>
          </p:cNvPicPr>
          <p:nvPr userDrawn="1"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783" y="6034729"/>
            <a:ext cx="445624" cy="5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yellow 03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54"/>
          <p:cNvSpPr/>
          <p:nvPr userDrawn="1"/>
        </p:nvSpPr>
        <p:spPr>
          <a:xfrm>
            <a:off x="0" y="-101143"/>
            <a:ext cx="12192000" cy="6858000"/>
          </a:xfrm>
          <a:prstGeom prst="rect">
            <a:avLst/>
          </a:prstGeom>
          <a:solidFill>
            <a:srgbClr val="F0AB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1000"/>
              </a:spcBef>
            </a:pPr>
            <a:endParaRPr kern="0">
              <a:solidFill>
                <a:sysClr val="windowText" lastClr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9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423656" y="5995483"/>
            <a:ext cx="996505" cy="493326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19579" y="2906536"/>
            <a:ext cx="6411812" cy="1008000"/>
          </a:xfrm>
        </p:spPr>
        <p:txBody>
          <a:bodyPr anchor="b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19579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0"/>
            <a:ext cx="8343354" cy="5848146"/>
          </a:xfrm>
          <a:prstGeom prst="rect">
            <a:avLst/>
          </a:prstGeom>
        </p:spPr>
      </p:pic>
      <p:pic>
        <p:nvPicPr>
          <p:cNvPr id="12" name="Bild 1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01" y="0"/>
            <a:ext cx="8343354" cy="5848146"/>
          </a:xfrm>
          <a:prstGeom prst="rect">
            <a:avLst/>
          </a:prstGeom>
        </p:spPr>
      </p:pic>
      <p:pic>
        <p:nvPicPr>
          <p:cNvPr id="9" name="Bild 8" descr="(y)_small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783" y="6034729"/>
            <a:ext cx="445624" cy="5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94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419460" y="1200041"/>
            <a:ext cx="11348711" cy="484676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079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0" y="6239001"/>
            <a:ext cx="12192000" cy="618999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  <a:effectLst/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Inhaltsplatzhalter 5"/>
          <p:cNvSpPr>
            <a:spLocks noGrp="1"/>
          </p:cNvSpPr>
          <p:nvPr>
            <p:ph sz="quarter" idx="10"/>
          </p:nvPr>
        </p:nvSpPr>
        <p:spPr>
          <a:xfrm>
            <a:off x="419460" y="1200041"/>
            <a:ext cx="11348711" cy="484676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ivider P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5556" y="2924157"/>
            <a:ext cx="10780888" cy="984885"/>
          </a:xfrm>
        </p:spPr>
        <p:txBody>
          <a:bodyPr anchor="t" anchorCtr="0">
            <a:noAutofit/>
          </a:bodyPr>
          <a:lstStyle>
            <a:lvl1pPr>
              <a:defRPr sz="6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Divider page</a:t>
            </a:r>
            <a:endParaRPr lang="de-DE" dirty="0"/>
          </a:p>
        </p:txBody>
      </p:sp>
      <p:sp>
        <p:nvSpPr>
          <p:cNvPr id="93" name="Text Placeholder 92"/>
          <p:cNvSpPr>
            <a:spLocks noGrp="1"/>
          </p:cNvSpPr>
          <p:nvPr>
            <p:ph type="body" sz="quarter" idx="10" hasCustomPrompt="1"/>
          </p:nvPr>
        </p:nvSpPr>
        <p:spPr>
          <a:xfrm>
            <a:off x="705566" y="4062358"/>
            <a:ext cx="10781268" cy="620713"/>
          </a:xfrm>
        </p:spPr>
        <p:txBody>
          <a:bodyPr/>
          <a:lstStyle>
            <a:lvl1pPr>
              <a:spcBef>
                <a:spcPts val="1600"/>
              </a:spcBef>
              <a:defRPr sz="2133" b="0"/>
            </a:lvl1pPr>
          </a:lstStyle>
          <a:p>
            <a:r>
              <a:rPr lang="en-US" dirty="0" smtClean="0"/>
              <a:t>Subtitle if needed</a:t>
            </a:r>
          </a:p>
        </p:txBody>
      </p:sp>
      <p:pic>
        <p:nvPicPr>
          <p:cNvPr id="11" name="image9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410290" y="6389870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26" y="207309"/>
            <a:ext cx="11656308" cy="2756906"/>
          </a:xfrm>
          <a:prstGeom prst="rect">
            <a:avLst/>
          </a:prstGeom>
        </p:spPr>
      </p:pic>
      <p:pic>
        <p:nvPicPr>
          <p:cNvPr id="13" name="Bild 12" descr="(y)_small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225" y="6081771"/>
            <a:ext cx="445624" cy="5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45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32000" y="65507"/>
            <a:ext cx="10762815" cy="75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32000" y="1210298"/>
            <a:ext cx="11328000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32000" y="895415"/>
            <a:ext cx="113284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9.png"/>
          <p:cNvPicPr/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410290" y="6389870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Bild 12" descr="(y)_small.png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225" y="192731"/>
            <a:ext cx="445624" cy="5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661" r:id="rId2"/>
    <p:sldLayoutId id="2147483768" r:id="rId3"/>
    <p:sldLayoutId id="2147483769" r:id="rId4"/>
    <p:sldLayoutId id="2147483770" r:id="rId5"/>
    <p:sldLayoutId id="2147483771" r:id="rId6"/>
    <p:sldLayoutId id="2147483761" r:id="rId7"/>
    <p:sldLayoutId id="2147483766" r:id="rId8"/>
    <p:sldLayoutId id="2147483765" r:id="rId9"/>
    <p:sldLayoutId id="2147483679" r:id="rId10"/>
    <p:sldLayoutId id="2147483772" r:id="rId11"/>
    <p:sldLayoutId id="2147483764" r:id="rId12"/>
    <p:sldLayoutId id="2147483763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jp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UI Test Automation</a:t>
            </a:r>
            <a:br>
              <a:rPr lang="de-DE" dirty="0" smtClean="0"/>
            </a:br>
            <a:r>
              <a:rPr lang="de-DE" sz="3600" dirty="0" err="1" smtClean="0"/>
              <a:t>with</a:t>
            </a:r>
            <a:r>
              <a:rPr lang="de-DE" sz="3600" dirty="0" smtClean="0"/>
              <a:t> </a:t>
            </a:r>
            <a:r>
              <a:rPr lang="de-DE" sz="3600" dirty="0" err="1" smtClean="0"/>
              <a:t>saucelabs</a:t>
            </a:r>
            <a:endParaRPr lang="de-DE" sz="36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Krzysztof </a:t>
            </a:r>
            <a:r>
              <a:rPr lang="de-DE" dirty="0" err="1" smtClean="0"/>
              <a:t>Kwiatosz</a:t>
            </a:r>
            <a:endParaRPr lang="de-DE" dirty="0" smtClean="0"/>
          </a:p>
          <a:p>
            <a:r>
              <a:rPr lang="de-DE" dirty="0" err="1" smtClean="0"/>
              <a:t>hybris</a:t>
            </a:r>
            <a:r>
              <a:rPr lang="de-DE" dirty="0" smtClean="0"/>
              <a:t> an SAP Company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3070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 smtClean="0"/>
              <a:t>What is Builder ?</a:t>
            </a:r>
            <a:endParaRPr lang="en-US" sz="2700" dirty="0"/>
          </a:p>
        </p:txBody>
      </p:sp>
      <p:pic>
        <p:nvPicPr>
          <p:cNvPr id="3" name="Picture 2" descr="AngularJS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939800"/>
            <a:ext cx="4864100" cy="1371600"/>
          </a:xfrm>
          <a:prstGeom prst="rect">
            <a:avLst/>
          </a:prstGeom>
        </p:spPr>
      </p:pic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4927600"/>
            <a:ext cx="2527300" cy="1028700"/>
          </a:xfrm>
          <a:prstGeom prst="rect">
            <a:avLst/>
          </a:prstGeom>
        </p:spPr>
      </p:pic>
      <p:pic>
        <p:nvPicPr>
          <p:cNvPr id="5" name="Picture 4" descr="saucelabs_logo_200x8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0" y="5461000"/>
            <a:ext cx="2540000" cy="1016000"/>
          </a:xfrm>
          <a:prstGeom prst="rect">
            <a:avLst/>
          </a:prstGeom>
        </p:spPr>
      </p:pic>
      <p:pic>
        <p:nvPicPr>
          <p:cNvPr id="7" name="Picture 6" descr="grunt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52900"/>
            <a:ext cx="1384300" cy="1630398"/>
          </a:xfrm>
          <a:prstGeom prst="rect">
            <a:avLst/>
          </a:prstGeom>
        </p:spPr>
      </p:pic>
      <p:pic>
        <p:nvPicPr>
          <p:cNvPr id="8" name="Picture 7" descr="cloud_foundry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4737100"/>
            <a:ext cx="1409700" cy="1409700"/>
          </a:xfrm>
          <a:prstGeom prst="rect">
            <a:avLst/>
          </a:prstGeom>
        </p:spPr>
      </p:pic>
      <p:pic>
        <p:nvPicPr>
          <p:cNvPr id="10" name="Picture 9" descr="bower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0" y="2882900"/>
            <a:ext cx="1575026" cy="1384300"/>
          </a:xfrm>
          <a:prstGeom prst="rect">
            <a:avLst/>
          </a:prstGeom>
        </p:spPr>
      </p:pic>
      <p:pic>
        <p:nvPicPr>
          <p:cNvPr id="16" name="Picture 15" descr="npm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2692400"/>
            <a:ext cx="2506316" cy="1358900"/>
          </a:xfrm>
          <a:prstGeom prst="rect">
            <a:avLst/>
          </a:prstGeom>
        </p:spPr>
      </p:pic>
      <p:pic>
        <p:nvPicPr>
          <p:cNvPr id="17" name="Picture 16" descr="karm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200400"/>
            <a:ext cx="2654300" cy="617493"/>
          </a:xfrm>
          <a:prstGeom prst="rect">
            <a:avLst/>
          </a:prstGeom>
        </p:spPr>
      </p:pic>
      <p:pic>
        <p:nvPicPr>
          <p:cNvPr id="18" name="Picture 17" descr="phantomjs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00" y="4279900"/>
            <a:ext cx="3048000" cy="1016000"/>
          </a:xfrm>
          <a:prstGeom prst="rect">
            <a:avLst/>
          </a:prstGeom>
        </p:spPr>
      </p:pic>
      <p:pic>
        <p:nvPicPr>
          <p:cNvPr id="19" name="Picture 18" descr="jasmin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14097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2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NIGHTWATCH</a:t>
            </a:r>
            <a:endParaRPr lang="en-US" dirty="0"/>
          </a:p>
        </p:txBody>
      </p:sp>
      <p:pic>
        <p:nvPicPr>
          <p:cNvPr id="9" name="Picture 8" descr="jon-snow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41" y="803432"/>
            <a:ext cx="12207641" cy="5965668"/>
          </a:xfrm>
          <a:prstGeom prst="rect">
            <a:avLst/>
          </a:prstGeom>
        </p:spPr>
      </p:pic>
      <p:sp>
        <p:nvSpPr>
          <p:cNvPr id="10" name="Rechteckige Legende 58"/>
          <p:cNvSpPr/>
          <p:nvPr/>
        </p:nvSpPr>
        <p:spPr bwMode="gray">
          <a:xfrm flipH="1">
            <a:off x="508612" y="1221390"/>
            <a:ext cx="3314088" cy="1801210"/>
          </a:xfrm>
          <a:prstGeom prst="wedgeRectCallout">
            <a:avLst>
              <a:gd name="adj1" fmla="val -47929"/>
              <a:gd name="adj2" fmla="val 85203"/>
            </a:avLst>
          </a:prstGeom>
          <a:noFill/>
          <a:ln w="44450" cap="rnd" cmpd="sng" algn="ctr">
            <a:solidFill>
              <a:schemeClr val="tx1"/>
            </a:solidFill>
            <a:round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7700" y="1447800"/>
            <a:ext cx="13015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3200" kern="0" dirty="0" smtClean="0">
                <a:ea typeface="Arial Unicode MS" pitchFamily="34" charset="-128"/>
                <a:cs typeface="Arial Unicode MS" pitchFamily="34" charset="-128"/>
              </a:rPr>
              <a:t>WTF?</a:t>
            </a:r>
          </a:p>
        </p:txBody>
      </p:sp>
    </p:spTree>
    <p:extLst>
      <p:ext uri="{BB962C8B-B14F-4D97-AF65-F5344CB8AC3E}">
        <p14:creationId xmlns:p14="http://schemas.microsoft.com/office/powerpoint/2010/main" val="1396487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Nightwatch.js</a:t>
            </a:r>
            <a:endParaRPr lang="en-US" dirty="0"/>
          </a:p>
        </p:txBody>
      </p:sp>
      <p:pic>
        <p:nvPicPr>
          <p:cNvPr id="4" name="Picture 3" descr="logo-nightwa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116" y="1689619"/>
            <a:ext cx="1790700" cy="193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3106" y="2395960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 err="1" smtClean="0">
                <a:solidFill>
                  <a:schemeClr val="accent1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Nightwatch.js</a:t>
            </a:r>
            <a:endParaRPr lang="en-US" sz="4400" kern="0" dirty="0" smtClean="0">
              <a:solidFill>
                <a:schemeClr val="accent1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3917" y="4039482"/>
            <a:ext cx="939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800" kern="0" dirty="0" smtClean="0">
                <a:ea typeface="Arial Unicode MS" pitchFamily="34" charset="-128"/>
                <a:cs typeface="Arial Unicode MS" pitchFamily="34" charset="-128"/>
              </a:rPr>
              <a:t>Universal Selenium </a:t>
            </a:r>
            <a:r>
              <a:rPr lang="en-US" sz="4800" kern="0" dirty="0">
                <a:ea typeface="Arial Unicode MS" pitchFamily="34" charset="-128"/>
                <a:cs typeface="Arial Unicode MS" pitchFamily="34" charset="-128"/>
              </a:rPr>
              <a:t>C</a:t>
            </a:r>
            <a:r>
              <a:rPr lang="en-US" sz="4800" kern="0" dirty="0" smtClean="0">
                <a:ea typeface="Arial Unicode MS" pitchFamily="34" charset="-128"/>
                <a:cs typeface="Arial Unicode MS" pitchFamily="34" charset="-128"/>
              </a:rPr>
              <a:t>lient for </a:t>
            </a:r>
            <a:r>
              <a:rPr lang="en-US" sz="4800" kern="0" dirty="0" err="1" smtClean="0">
                <a:ea typeface="Arial Unicode MS" pitchFamily="34" charset="-128"/>
                <a:cs typeface="Arial Unicode MS" pitchFamily="34" charset="-128"/>
              </a:rPr>
              <a:t>js</a:t>
            </a:r>
            <a:endParaRPr lang="en-US" sz="4800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7013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get started</a:t>
            </a:r>
            <a:r>
              <a:rPr lang="en-US" dirty="0" smtClean="0"/>
              <a:t>… first test (demo)</a:t>
            </a:r>
            <a:endParaRPr lang="en-US" dirty="0"/>
          </a:p>
        </p:txBody>
      </p:sp>
      <p:pic>
        <p:nvPicPr>
          <p:cNvPr id="5" name="Picture 4" descr="Screen Shot 2015-10-26 at 1.36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181100"/>
            <a:ext cx="110363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7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tests are time consuming and high-</a:t>
            </a:r>
            <a:r>
              <a:rPr lang="en-US" dirty="0" smtClean="0"/>
              <a:t>maintenance</a:t>
            </a:r>
            <a:endParaRPr lang="en-US" dirty="0"/>
          </a:p>
        </p:txBody>
      </p:sp>
      <p:pic>
        <p:nvPicPr>
          <p:cNvPr id="4" name="Picture 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928" y="2674047"/>
            <a:ext cx="1658405" cy="164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65033" y="3062817"/>
            <a:ext cx="7353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800" kern="0" dirty="0" smtClean="0">
                <a:ea typeface="Arial Unicode MS" pitchFamily="34" charset="-128"/>
                <a:cs typeface="Arial Unicode MS" pitchFamily="34" charset="-128"/>
              </a:rPr>
              <a:t>Reusable Blocks</a:t>
            </a:r>
            <a:endParaRPr lang="en-US" sz="4800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8609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continue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Live demo (reusability)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73301" y="3860801"/>
            <a:ext cx="751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maxgalbu</a:t>
            </a:r>
            <a:r>
              <a:rPr lang="de-DE" dirty="0"/>
              <a:t>/</a:t>
            </a:r>
            <a:r>
              <a:rPr lang="de-DE" dirty="0" err="1"/>
              <a:t>nightwatch-custom-commands-assertions</a:t>
            </a:r>
            <a:r>
              <a:rPr lang="de-DE" dirty="0"/>
              <a:t/>
            </a:r>
            <a:br>
              <a:rPr lang="de-DE" dirty="0"/>
            </a:br>
            <a:endParaRPr lang="en-US" sz="1800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9922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I need to test everything?</a:t>
            </a:r>
            <a:endParaRPr lang="en-US" dirty="0"/>
          </a:p>
        </p:txBody>
      </p:sp>
      <p:pic>
        <p:nvPicPr>
          <p:cNvPr id="4" name="Picture 1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00" y="2664602"/>
            <a:ext cx="1551675" cy="155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02616" y="3003550"/>
            <a:ext cx="7152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800" kern="0" dirty="0" smtClean="0">
                <a:ea typeface="Arial Unicode MS" pitchFamily="34" charset="-128"/>
                <a:cs typeface="Arial Unicode MS" pitchFamily="34" charset="-128"/>
              </a:rPr>
              <a:t>Identify </a:t>
            </a:r>
            <a:r>
              <a:rPr lang="en-US" sz="4800" kern="0" dirty="0" smtClean="0">
                <a:ea typeface="Arial Unicode MS" pitchFamily="34" charset="-128"/>
                <a:cs typeface="Arial Unicode MS" pitchFamily="34" charset="-128"/>
              </a:rPr>
              <a:t>strategic flows</a:t>
            </a:r>
          </a:p>
        </p:txBody>
      </p:sp>
    </p:spTree>
    <p:extLst>
      <p:ext uri="{BB962C8B-B14F-4D97-AF65-F5344CB8AC3E}">
        <p14:creationId xmlns:p14="http://schemas.microsoft.com/office/powerpoint/2010/main" val="96860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continue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Live demo (test suites)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73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SAUCELABS</a:t>
            </a:r>
            <a:endParaRPr lang="en-US" dirty="0"/>
          </a:p>
        </p:txBody>
      </p:sp>
      <p:pic>
        <p:nvPicPr>
          <p:cNvPr id="6" name="Picture 5" descr="saucelab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555" y="2018561"/>
            <a:ext cx="4660900" cy="1739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9333" y="4370917"/>
            <a:ext cx="987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800" kern="0" dirty="0" smtClean="0">
                <a:ea typeface="Arial Unicode MS" pitchFamily="34" charset="-128"/>
                <a:cs typeface="Arial Unicode MS" pitchFamily="34" charset="-128"/>
              </a:rPr>
              <a:t>Test Environments-as-a-Service</a:t>
            </a:r>
            <a:endParaRPr lang="en-US" sz="4800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8180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browser compatibility (form validation)</a:t>
            </a:r>
            <a:endParaRPr lang="en-US" dirty="0"/>
          </a:p>
        </p:txBody>
      </p:sp>
      <p:pic>
        <p:nvPicPr>
          <p:cNvPr id="4" name="Picture 3" descr="Screen Shot 2015-10-28 at 4.00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9400"/>
            <a:ext cx="12192000" cy="37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42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Who am I?</a:t>
            </a:r>
            <a:endParaRPr lang="de-DE" dirty="0"/>
          </a:p>
        </p:txBody>
      </p:sp>
      <p:sp>
        <p:nvSpPr>
          <p:cNvPr id="10" name="TextBox 9"/>
          <p:cNvSpPr txBox="1"/>
          <p:nvPr/>
        </p:nvSpPr>
        <p:spPr>
          <a:xfrm>
            <a:off x="5105400" y="2228850"/>
            <a:ext cx="5003800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3200" kern="0" dirty="0" smtClean="0">
                <a:ea typeface="Arial Unicode MS" pitchFamily="34" charset="-128"/>
                <a:cs typeface="Arial Unicode MS" pitchFamily="34" charset="-128"/>
              </a:rPr>
              <a:t>Java developer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3200" kern="0" dirty="0" smtClean="0">
                <a:ea typeface="Arial Unicode MS" pitchFamily="34" charset="-128"/>
                <a:cs typeface="Arial Unicode MS" pitchFamily="34" charset="-128"/>
              </a:rPr>
              <a:t>Web developer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3200" kern="0" dirty="0">
                <a:ea typeface="Arial Unicode MS" pitchFamily="34" charset="-128"/>
                <a:cs typeface="Arial Unicode MS" pitchFamily="34" charset="-128"/>
              </a:rPr>
              <a:t>Scrum </a:t>
            </a:r>
            <a:r>
              <a:rPr lang="en-US" sz="3200" kern="0" dirty="0" smtClean="0">
                <a:ea typeface="Arial Unicode MS" pitchFamily="34" charset="-128"/>
                <a:cs typeface="Arial Unicode MS" pitchFamily="34" charset="-128"/>
              </a:rPr>
              <a:t>master</a:t>
            </a:r>
            <a:endParaRPr lang="en-US" sz="3200" kern="0" dirty="0"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endParaRPr lang="en-US" sz="3200" kern="0" dirty="0" smtClean="0"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endParaRPr lang="en-US" sz="1800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Picture 4" descr="IMG_795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899583"/>
            <a:ext cx="3922184" cy="522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90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HELL!</a:t>
            </a:r>
            <a:endParaRPr lang="en-US" dirty="0"/>
          </a:p>
        </p:txBody>
      </p:sp>
      <p:pic>
        <p:nvPicPr>
          <p:cNvPr id="4" name="Picture 2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132" y="2572866"/>
            <a:ext cx="1985981" cy="1977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85745" y="2618317"/>
            <a:ext cx="488855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 smtClean="0">
                <a:ea typeface="Arial Unicode MS" pitchFamily="34" charset="-128"/>
                <a:cs typeface="Arial Unicode MS" pitchFamily="34" charset="-128"/>
              </a:rPr>
              <a:t>Test Environments 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 smtClean="0">
                <a:ea typeface="Arial Unicode MS" pitchFamily="34" charset="-128"/>
                <a:cs typeface="Arial Unicode MS" pitchFamily="34" charset="-128"/>
              </a:rPr>
              <a:t>On-Demand</a:t>
            </a:r>
            <a:endParaRPr lang="en-US" sz="4400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0805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SAUCELABS</a:t>
            </a:r>
            <a:endParaRPr lang="en-US" dirty="0"/>
          </a:p>
        </p:txBody>
      </p:sp>
      <p:pic>
        <p:nvPicPr>
          <p:cNvPr id="5" name="Picture 4" descr="Screen Shot 2015-10-28 at 8.45.5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0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final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Live demo (</a:t>
            </a:r>
            <a:r>
              <a:rPr lang="en-US" dirty="0" err="1" smtClean="0"/>
              <a:t>saucelabs</a:t>
            </a:r>
            <a:r>
              <a:rPr lang="en-US" dirty="0" smtClean="0"/>
              <a:t>, multiple platforms, devices)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82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Summary</a:t>
            </a:r>
            <a:endParaRPr lang="de-DE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 bwMode="gray">
          <a:xfrm>
            <a:off x="3479586" y="2269719"/>
            <a:ext cx="2357932" cy="12438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2160"/>
              </a:spcBef>
              <a:buClr>
                <a:schemeClr val="accent1"/>
              </a:buClr>
              <a:buSzPct val="80000"/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67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9824" indent="-241294" algn="l" defTabSz="1219170" rtl="0" eaLnBrk="1" latinLnBrk="0" hangingPunct="1">
              <a:spcBef>
                <a:spcPts val="56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6885" indent="-237061" algn="l" defTabSz="1219170" rtl="0" eaLnBrk="1" latinLnBrk="0" hangingPunct="1">
              <a:spcBef>
                <a:spcPts val="56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6063" indent="-239178" algn="l" defTabSz="1219170" rtl="0" eaLnBrk="1" latinLnBrk="0" hangingPunct="1">
              <a:spcBef>
                <a:spcPts val="336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dirty="0" smtClean="0"/>
              <a:t>Invest the time</a:t>
            </a:r>
            <a:endParaRPr lang="en-US" sz="2800" dirty="0"/>
          </a:p>
        </p:txBody>
      </p:sp>
      <p:cxnSp>
        <p:nvCxnSpPr>
          <p:cNvPr id="5" name="Gerade Verbindung 4"/>
          <p:cNvCxnSpPr/>
          <p:nvPr/>
        </p:nvCxnSpPr>
        <p:spPr>
          <a:xfrm>
            <a:off x="3476365" y="2149963"/>
            <a:ext cx="2558782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/>
          <p:cNvSpPr txBox="1">
            <a:spLocks/>
          </p:cNvSpPr>
          <p:nvPr/>
        </p:nvSpPr>
        <p:spPr bwMode="gray">
          <a:xfrm>
            <a:off x="9071900" y="2269719"/>
            <a:ext cx="2357932" cy="12438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b="1" dirty="0" smtClean="0"/>
              <a:t>Measure your strategic flows</a:t>
            </a:r>
            <a:endParaRPr lang="en-US" sz="2800" b="1"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6264096" y="2149963"/>
            <a:ext cx="2558782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 txBox="1">
            <a:spLocks/>
          </p:cNvSpPr>
          <p:nvPr/>
        </p:nvSpPr>
        <p:spPr bwMode="gray">
          <a:xfrm>
            <a:off x="6279423" y="2269719"/>
            <a:ext cx="2357932" cy="12438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b="1" dirty="0" smtClean="0"/>
              <a:t>Build basic blocks</a:t>
            </a:r>
            <a:endParaRPr lang="en-US" sz="2800" b="1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9059618" y="2149963"/>
            <a:ext cx="2558782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 txBox="1">
            <a:spLocks/>
          </p:cNvSpPr>
          <p:nvPr/>
        </p:nvSpPr>
        <p:spPr bwMode="gray">
          <a:xfrm>
            <a:off x="687270" y="4619219"/>
            <a:ext cx="2357932" cy="12438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b="1" dirty="0" smtClean="0"/>
              <a:t>Compose test suites</a:t>
            </a:r>
            <a:endParaRPr lang="en-US" sz="2800" b="1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684049" y="4499463"/>
            <a:ext cx="2558782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 txBox="1">
            <a:spLocks/>
          </p:cNvSpPr>
          <p:nvPr/>
        </p:nvSpPr>
        <p:spPr bwMode="gray">
          <a:xfrm>
            <a:off x="3490947" y="1263726"/>
            <a:ext cx="1505004" cy="11806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7200" b="1" dirty="0" smtClean="0">
                <a:solidFill>
                  <a:schemeClr val="accent1"/>
                </a:solidFill>
              </a:rPr>
              <a:t>1.</a:t>
            </a:r>
            <a:endParaRPr lang="en-US" sz="7200" b="1" dirty="0">
              <a:solidFill>
                <a:schemeClr val="accent1"/>
              </a:solidFill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 bwMode="gray">
          <a:xfrm>
            <a:off x="6275457" y="1263726"/>
            <a:ext cx="1505004" cy="11806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7200" b="1" dirty="0" smtClean="0">
                <a:solidFill>
                  <a:schemeClr val="accent1"/>
                </a:solidFill>
              </a:rPr>
              <a:t>2.</a:t>
            </a:r>
            <a:endParaRPr lang="en-US" sz="7200" b="1" dirty="0">
              <a:solidFill>
                <a:schemeClr val="accent1"/>
              </a:solidFill>
            </a:endParaRPr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gray">
          <a:xfrm>
            <a:off x="9070980" y="1263726"/>
            <a:ext cx="1505004" cy="11806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7200" b="1" dirty="0" smtClean="0">
                <a:solidFill>
                  <a:schemeClr val="accent1"/>
                </a:solidFill>
              </a:rPr>
              <a:t>3.</a:t>
            </a:r>
            <a:endParaRPr lang="en-US" sz="7200" b="1" dirty="0">
              <a:solidFill>
                <a:schemeClr val="accent1"/>
              </a:solidFill>
            </a:endParaRPr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gray">
          <a:xfrm>
            <a:off x="703202" y="3613226"/>
            <a:ext cx="1505004" cy="11806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7200" b="1" dirty="0" smtClean="0">
                <a:solidFill>
                  <a:schemeClr val="accent1"/>
                </a:solidFill>
              </a:rPr>
              <a:t>4.</a:t>
            </a:r>
            <a:endParaRPr lang="en-US" sz="7200" b="1" dirty="0">
              <a:solidFill>
                <a:schemeClr val="accent1"/>
              </a:solidFill>
            </a:endParaRPr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gray">
          <a:xfrm>
            <a:off x="3466886" y="4626700"/>
            <a:ext cx="2357932" cy="12438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2160"/>
              </a:spcBef>
              <a:buClr>
                <a:schemeClr val="accent1"/>
              </a:buClr>
              <a:buSzPct val="80000"/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67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9824" indent="-241294" algn="l" defTabSz="1219170" rtl="0" eaLnBrk="1" latinLnBrk="0" hangingPunct="1">
              <a:spcBef>
                <a:spcPts val="56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6885" indent="-237061" algn="l" defTabSz="1219170" rtl="0" eaLnBrk="1" latinLnBrk="0" hangingPunct="1">
              <a:spcBef>
                <a:spcPts val="56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6063" indent="-239178" algn="l" defTabSz="1219170" rtl="0" eaLnBrk="1" latinLnBrk="0" hangingPunct="1">
              <a:spcBef>
                <a:spcPts val="336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dirty="0" smtClean="0"/>
              <a:t>Delegate INFRA to </a:t>
            </a:r>
            <a:r>
              <a:rPr lang="en-US" sz="2800" dirty="0" err="1" smtClean="0"/>
              <a:t>saucelabs</a:t>
            </a:r>
            <a:endParaRPr lang="en-US" sz="2800" dirty="0"/>
          </a:p>
        </p:txBody>
      </p:sp>
      <p:cxnSp>
        <p:nvCxnSpPr>
          <p:cNvPr id="19" name="Gerade Verbindung 18"/>
          <p:cNvCxnSpPr/>
          <p:nvPr/>
        </p:nvCxnSpPr>
        <p:spPr>
          <a:xfrm>
            <a:off x="3463665" y="4506944"/>
            <a:ext cx="2558782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 txBox="1">
            <a:spLocks/>
          </p:cNvSpPr>
          <p:nvPr/>
        </p:nvSpPr>
        <p:spPr bwMode="gray">
          <a:xfrm>
            <a:off x="6254617" y="4626700"/>
            <a:ext cx="2357932" cy="12438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b="1" dirty="0" smtClean="0"/>
              <a:t>Run tests using CI</a:t>
            </a:r>
            <a:endParaRPr lang="en-US" sz="2800" b="1" dirty="0"/>
          </a:p>
        </p:txBody>
      </p:sp>
      <p:cxnSp>
        <p:nvCxnSpPr>
          <p:cNvPr id="21" name="Gerade Verbindung 20"/>
          <p:cNvCxnSpPr/>
          <p:nvPr/>
        </p:nvCxnSpPr>
        <p:spPr>
          <a:xfrm>
            <a:off x="6251396" y="4506944"/>
            <a:ext cx="2558782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 txBox="1">
            <a:spLocks/>
          </p:cNvSpPr>
          <p:nvPr/>
        </p:nvSpPr>
        <p:spPr bwMode="gray">
          <a:xfrm>
            <a:off x="3478247" y="3620707"/>
            <a:ext cx="1505004" cy="11806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7200" b="1" dirty="0" smtClean="0">
                <a:solidFill>
                  <a:schemeClr val="accent1"/>
                </a:solidFill>
              </a:rPr>
              <a:t>5.</a:t>
            </a:r>
            <a:endParaRPr lang="en-US" sz="7200" b="1" dirty="0">
              <a:solidFill>
                <a:schemeClr val="accent1"/>
              </a:solidFill>
            </a:endParaRPr>
          </a:p>
        </p:txBody>
      </p:sp>
      <p:sp>
        <p:nvSpPr>
          <p:cNvPr id="27" name="Text Placeholder 2"/>
          <p:cNvSpPr txBox="1">
            <a:spLocks/>
          </p:cNvSpPr>
          <p:nvPr/>
        </p:nvSpPr>
        <p:spPr bwMode="gray">
          <a:xfrm>
            <a:off x="6262757" y="3620707"/>
            <a:ext cx="1505004" cy="11806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7200" b="1" dirty="0" smtClean="0">
                <a:solidFill>
                  <a:schemeClr val="accent1"/>
                </a:solidFill>
              </a:rPr>
              <a:t>6.</a:t>
            </a:r>
            <a:endParaRPr lang="en-US" sz="7200" b="1" dirty="0">
              <a:solidFill>
                <a:schemeClr val="accent1"/>
              </a:solidFill>
            </a:endParaRPr>
          </a:p>
        </p:txBody>
      </p:sp>
      <p:sp>
        <p:nvSpPr>
          <p:cNvPr id="29" name="Text Placeholder 2"/>
          <p:cNvSpPr txBox="1">
            <a:spLocks/>
          </p:cNvSpPr>
          <p:nvPr/>
        </p:nvSpPr>
        <p:spPr bwMode="gray">
          <a:xfrm>
            <a:off x="9085202" y="3633407"/>
            <a:ext cx="1505004" cy="11806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endParaRPr lang="en-US" sz="7200" b="1" dirty="0">
              <a:solidFill>
                <a:schemeClr val="accent1"/>
              </a:solidFill>
            </a:endParaRPr>
          </a:p>
        </p:txBody>
      </p:sp>
      <p:pic>
        <p:nvPicPr>
          <p:cNvPr id="3" name="Picture 2" descr="sleep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257300"/>
            <a:ext cx="1587500" cy="1587500"/>
          </a:xfrm>
          <a:prstGeom prst="rect">
            <a:avLst/>
          </a:prstGeom>
        </p:spPr>
      </p:pic>
      <p:pic>
        <p:nvPicPr>
          <p:cNvPr id="17" name="Picture 16" descr="Sleep 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4013200"/>
            <a:ext cx="1438656" cy="96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74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05556" y="2924157"/>
            <a:ext cx="10780888" cy="3171843"/>
          </a:xfrm>
        </p:spPr>
        <p:txBody>
          <a:bodyPr/>
          <a:lstStyle/>
          <a:p>
            <a:r>
              <a:rPr lang="de-DE" dirty="0" err="1" smtClean="0"/>
              <a:t>Useful</a:t>
            </a:r>
            <a:r>
              <a:rPr lang="de-DE" dirty="0" smtClean="0"/>
              <a:t> links.</a:t>
            </a:r>
            <a:br>
              <a:rPr lang="de-DE" dirty="0" smtClean="0"/>
            </a:br>
            <a:r>
              <a:rPr lang="de-DE" sz="2800" dirty="0"/>
              <a:t>https://</a:t>
            </a:r>
            <a:r>
              <a:rPr lang="de-DE" sz="2800" dirty="0" err="1"/>
              <a:t>saucelabs.com</a:t>
            </a:r>
            <a:r>
              <a:rPr lang="de-DE" sz="2800" dirty="0"/>
              <a:t/>
            </a:r>
            <a:br>
              <a:rPr lang="de-DE" sz="2800" dirty="0"/>
            </a:br>
            <a:r>
              <a:rPr lang="de-DE" sz="2800" dirty="0"/>
              <a:t>http://</a:t>
            </a:r>
            <a:r>
              <a:rPr lang="de-DE" sz="2800" dirty="0" err="1"/>
              <a:t>nightwatchjs.org</a:t>
            </a:r>
            <a:r>
              <a:rPr lang="de-DE" sz="2800" dirty="0"/>
              <a:t/>
            </a:r>
            <a:br>
              <a:rPr lang="de-DE" sz="2800" dirty="0"/>
            </a:br>
            <a:r>
              <a:rPr lang="de-DE" sz="2800" dirty="0"/>
              <a:t/>
            </a:r>
            <a:br>
              <a:rPr lang="de-DE" sz="2800" dirty="0"/>
            </a:br>
            <a:r>
              <a:rPr lang="de-DE" sz="2800" dirty="0"/>
              <a:t>https://</a:t>
            </a:r>
            <a:r>
              <a:rPr lang="de-DE" sz="2800" dirty="0" err="1" smtClean="0"/>
              <a:t>www.yaas.io</a:t>
            </a:r>
            <a:r>
              <a:rPr lang="de-DE" sz="2800" dirty="0" smtClean="0"/>
              <a:t/>
            </a:r>
            <a:br>
              <a:rPr lang="de-DE" sz="2800" dirty="0" smtClean="0"/>
            </a:br>
            <a:r>
              <a:rPr lang="de-DE" sz="2800" dirty="0"/>
              <a:t>https://</a:t>
            </a:r>
            <a:r>
              <a:rPr lang="de-DE" sz="2800" dirty="0" err="1"/>
              <a:t>github.com</a:t>
            </a:r>
            <a:r>
              <a:rPr lang="de-DE" sz="2800" dirty="0"/>
              <a:t>/</a:t>
            </a:r>
            <a:r>
              <a:rPr lang="de-DE" sz="2800" dirty="0" err="1"/>
              <a:t>kwiatekus</a:t>
            </a:r>
            <a:r>
              <a:rPr lang="de-DE" sz="2800" dirty="0"/>
              <a:t>/</a:t>
            </a:r>
            <a:r>
              <a:rPr lang="de-DE" sz="2800" dirty="0" err="1"/>
              <a:t>nightwatchdemo</a:t>
            </a:r>
            <a:endParaRPr lang="de-DE" sz="2800" b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 flipV="1">
            <a:off x="3048000" y="4683071"/>
            <a:ext cx="8438834" cy="45719"/>
          </a:xfrm>
        </p:spPr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5933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THANK YOU!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r>
              <a:rPr lang="de-DE" dirty="0" smtClean="0"/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327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10" name="TextBox 9"/>
          <p:cNvSpPr txBox="1"/>
          <p:nvPr/>
        </p:nvSpPr>
        <p:spPr>
          <a:xfrm>
            <a:off x="469900" y="965200"/>
            <a:ext cx="11277600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3200" kern="0" dirty="0" smtClean="0">
                <a:ea typeface="Arial Unicode MS" pitchFamily="34" charset="-128"/>
                <a:cs typeface="Arial Unicode MS" pitchFamily="34" charset="-128"/>
              </a:rPr>
              <a:t>Why do I need UI tests ?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3200" kern="0" dirty="0" smtClean="0">
                <a:ea typeface="Arial Unicode MS" pitchFamily="34" charset="-128"/>
                <a:cs typeface="Arial Unicode MS" pitchFamily="34" charset="-128"/>
              </a:rPr>
              <a:t>Challenges</a:t>
            </a:r>
            <a:endParaRPr lang="en-US" sz="3200" kern="0" dirty="0" smtClean="0"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3200" kern="0" dirty="0" smtClean="0">
                <a:ea typeface="Arial Unicode MS" pitchFamily="34" charset="-128"/>
                <a:cs typeface="Arial Unicode MS" pitchFamily="34" charset="-128"/>
              </a:rPr>
              <a:t>Tools</a:t>
            </a:r>
            <a:endParaRPr lang="en-US" sz="3200" kern="0" dirty="0" smtClean="0"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3200" kern="0" dirty="0" smtClean="0">
                <a:ea typeface="Arial Unicode MS" pitchFamily="34" charset="-128"/>
                <a:cs typeface="Arial Unicode MS" pitchFamily="34" charset="-128"/>
              </a:rPr>
              <a:t>Getting started (demo)</a:t>
            </a:r>
            <a:endParaRPr lang="en-US" sz="3200" kern="0" dirty="0" smtClean="0"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3200" kern="0" dirty="0" err="1">
                <a:ea typeface="Arial Unicode MS" pitchFamily="34" charset="-128"/>
                <a:cs typeface="Arial Unicode MS" pitchFamily="34" charset="-128"/>
              </a:rPr>
              <a:t>s</a:t>
            </a:r>
            <a:r>
              <a:rPr lang="en-US" sz="3200" kern="0" dirty="0" err="1" smtClean="0">
                <a:ea typeface="Arial Unicode MS" pitchFamily="34" charset="-128"/>
                <a:cs typeface="Arial Unicode MS" pitchFamily="34" charset="-128"/>
              </a:rPr>
              <a:t>aucelabs.com</a:t>
            </a:r>
            <a:r>
              <a:rPr lang="en-US" sz="3200" kern="0" dirty="0" smtClean="0">
                <a:ea typeface="Arial Unicode MS" pitchFamily="34" charset="-128"/>
                <a:cs typeface="Arial Unicode MS" pitchFamily="34" charset="-128"/>
              </a:rPr>
              <a:t> (demo)</a:t>
            </a:r>
            <a:endParaRPr lang="en-US" sz="3200" kern="0" dirty="0" smtClean="0"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endParaRPr lang="en-US" sz="1800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6346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example_andrew_02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89" y="0"/>
            <a:ext cx="10364420" cy="72232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02100" y="482600"/>
            <a:ext cx="577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3600" kern="0" dirty="0" smtClean="0">
                <a:ea typeface="Arial Unicode MS" pitchFamily="34" charset="-128"/>
                <a:cs typeface="Arial Unicode MS" pitchFamily="34" charset="-128"/>
              </a:rPr>
              <a:t>YAAS – </a:t>
            </a:r>
            <a:r>
              <a:rPr lang="en-US" sz="3600" kern="0" dirty="0" err="1" smtClean="0">
                <a:ea typeface="Arial Unicode MS" pitchFamily="34" charset="-128"/>
                <a:cs typeface="Arial Unicode MS" pitchFamily="34" charset="-128"/>
              </a:rPr>
              <a:t>hybris</a:t>
            </a:r>
            <a:r>
              <a:rPr lang="en-US" sz="3600" kern="0" dirty="0" smtClean="0">
                <a:ea typeface="Arial Unicode MS" pitchFamily="34" charset="-128"/>
                <a:cs typeface="Arial Unicode MS" pitchFamily="34" charset="-128"/>
              </a:rPr>
              <a:t> as a Service</a:t>
            </a:r>
          </a:p>
        </p:txBody>
      </p:sp>
      <p:pic>
        <p:nvPicPr>
          <p:cNvPr id="4" name="Picture 3" descr="Screen Shot 2015-10-23 at 1.34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3136900"/>
            <a:ext cx="2879152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8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 smtClean="0"/>
              <a:t>What is Builder ?</a:t>
            </a:r>
            <a:endParaRPr lang="en-US" sz="2700" dirty="0"/>
          </a:p>
        </p:txBody>
      </p:sp>
      <p:sp>
        <p:nvSpPr>
          <p:cNvPr id="6" name="Textfeld 5"/>
          <p:cNvSpPr txBox="1"/>
          <p:nvPr/>
        </p:nvSpPr>
        <p:spPr>
          <a:xfrm>
            <a:off x="2827724" y="2812005"/>
            <a:ext cx="406279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800" dirty="0" smtClean="0"/>
              <a:t>Multiple APIs</a:t>
            </a:r>
            <a:endParaRPr lang="de-DE" sz="28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835899" y="2899856"/>
            <a:ext cx="415913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800" dirty="0" smtClean="0"/>
              <a:t>Mobile First</a:t>
            </a:r>
            <a:endParaRPr lang="de-DE" sz="28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815150" y="4253371"/>
            <a:ext cx="437714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800" dirty="0" smtClean="0"/>
              <a:t>Integration</a:t>
            </a:r>
            <a:endParaRPr lang="de-DE" sz="28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7833563" y="4264497"/>
            <a:ext cx="38979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800" dirty="0" err="1" smtClean="0"/>
              <a:t>Usable</a:t>
            </a:r>
            <a:endParaRPr lang="de-DE" sz="2800" kern="0" dirty="0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1" name="Picture 2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116" y="2589800"/>
            <a:ext cx="1066496" cy="1062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6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322" y="3923017"/>
            <a:ext cx="1105627" cy="1110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589" y="3921449"/>
            <a:ext cx="1147986" cy="1187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8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31" y="2540950"/>
            <a:ext cx="1071514" cy="9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067" y="790694"/>
            <a:ext cx="1148796" cy="114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9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252" y="912278"/>
            <a:ext cx="952676" cy="89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6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991" y="846808"/>
            <a:ext cx="992245" cy="9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515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example_andrew_03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953" y="317477"/>
            <a:ext cx="7969528" cy="644695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67125" y="525822"/>
            <a:ext cx="4065175" cy="5194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3000" b="1" kern="0" dirty="0" smtClean="0">
                <a:solidFill>
                  <a:schemeClr val="accent2"/>
                </a:solidFill>
                <a:ea typeface="Arial Unicode MS" pitchFamily="34" charset="-128"/>
                <a:cs typeface="Arial Unicode MS" pitchFamily="34" charset="-128"/>
              </a:rPr>
              <a:t>YAAS </a:t>
            </a:r>
            <a:r>
              <a:rPr lang="de-DE" sz="3000" b="1" kern="0" dirty="0" err="1" smtClean="0">
                <a:solidFill>
                  <a:schemeClr val="accent2"/>
                </a:solidFill>
                <a:ea typeface="Arial Unicode MS" pitchFamily="34" charset="-128"/>
                <a:cs typeface="Arial Unicode MS" pitchFamily="34" charset="-128"/>
              </a:rPr>
              <a:t>services</a:t>
            </a:r>
            <a:r>
              <a:rPr lang="de-DE" sz="3000" b="1" kern="0" dirty="0" smtClean="0">
                <a:solidFill>
                  <a:schemeClr val="accent2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3000" b="1" kern="0" dirty="0" err="1" smtClean="0">
                <a:solidFill>
                  <a:schemeClr val="accent2"/>
                </a:solidFill>
                <a:ea typeface="Arial Unicode MS" pitchFamily="34" charset="-128"/>
                <a:cs typeface="Arial Unicode MS" pitchFamily="34" charset="-128"/>
              </a:rPr>
              <a:t>delivered</a:t>
            </a:r>
            <a:r>
              <a:rPr lang="de-DE" sz="3000" b="1" kern="0" dirty="0" smtClean="0">
                <a:solidFill>
                  <a:schemeClr val="accent2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3000" b="1" kern="0" dirty="0" err="1" smtClean="0">
                <a:solidFill>
                  <a:schemeClr val="accent2"/>
                </a:solidFill>
                <a:ea typeface="Arial Unicode MS" pitchFamily="34" charset="-128"/>
                <a:cs typeface="Arial Unicode MS" pitchFamily="34" charset="-128"/>
              </a:rPr>
              <a:t>continuously</a:t>
            </a:r>
            <a:endParaRPr lang="de-DE" sz="3000" b="1" kern="0" dirty="0" smtClean="0">
              <a:solidFill>
                <a:schemeClr val="accent2"/>
              </a:solidFill>
              <a:ea typeface="Arial Unicode MS" pitchFamily="34" charset="-128"/>
              <a:cs typeface="Arial Unicode MS" pitchFamily="34" charset="-128"/>
            </a:endParaRPr>
          </a:p>
          <a:p>
            <a:pPr algn="r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6400" b="1" kern="0" dirty="0" smtClean="0">
              <a:solidFill>
                <a:schemeClr val="accent1"/>
              </a:solidFill>
              <a:ea typeface="Arial Unicode MS" pitchFamily="34" charset="-128"/>
              <a:cs typeface="Arial Unicode MS" pitchFamily="34" charset="-128"/>
            </a:endParaRPr>
          </a:p>
          <a:p>
            <a:pPr algn="r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64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DELIVER</a:t>
            </a:r>
          </a:p>
          <a:p>
            <a:pPr algn="r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4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FREQUENTLY</a:t>
            </a:r>
          </a:p>
        </p:txBody>
      </p:sp>
    </p:spTree>
    <p:extLst>
      <p:ext uri="{BB962C8B-B14F-4D97-AF65-F5344CB8AC3E}">
        <p14:creationId xmlns:p14="http://schemas.microsoft.com/office/powerpoint/2010/main" val="2948581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kern="0" dirty="0" smtClean="0">
                <a:solidFill>
                  <a:srgbClr val="666666"/>
                </a:solidFill>
                <a:latin typeface="BentonSans Book"/>
                <a:cs typeface="BentonSans Book"/>
              </a:rPr>
              <a:t>WHY UI TEST?</a:t>
            </a:r>
            <a:endParaRPr lang="de-DE" dirty="0"/>
          </a:p>
        </p:txBody>
      </p:sp>
      <p:sp>
        <p:nvSpPr>
          <p:cNvPr id="49" name="Title 3"/>
          <p:cNvSpPr txBox="1">
            <a:spLocks/>
          </p:cNvSpPr>
          <p:nvPr/>
        </p:nvSpPr>
        <p:spPr bwMode="auto">
          <a:xfrm>
            <a:off x="5681361" y="2875929"/>
            <a:ext cx="5036930" cy="2647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1" i="0" u="none" strike="noStrike" kern="0" cap="none" spc="0" normalizeH="0" baseline="0" noProof="0" dirty="0" smtClean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latin typeface="BentonSans Medium" charset="0"/>
                <a:ea typeface="ＭＳ Ｐゴシック" charset="0"/>
                <a:cs typeface="BentonSans Medium" charset="0"/>
              </a:rPr>
              <a:t>CONTINUOUS UI TESTING OF INTEGRATED SYSTEM</a:t>
            </a:r>
            <a:endParaRPr kumimoji="0" lang="en-US" sz="4300" b="1" i="0" u="none" strike="noStrike" kern="0" cap="none" spc="0" normalizeH="0" baseline="0" noProof="0" dirty="0">
              <a:ln>
                <a:noFill/>
              </a:ln>
              <a:solidFill>
                <a:srgbClr val="F0AB00"/>
              </a:solidFill>
              <a:effectLst/>
              <a:uLnTx/>
              <a:uFillTx/>
              <a:latin typeface="BentonSans Book" charset="0"/>
              <a:ea typeface="ＭＳ Ｐゴシック" charset="0"/>
              <a:cs typeface="BentonSans Book" charset="0"/>
            </a:endParaRPr>
          </a:p>
        </p:txBody>
      </p:sp>
      <p:sp>
        <p:nvSpPr>
          <p:cNvPr id="50" name="Title 3"/>
          <p:cNvSpPr txBox="1">
            <a:spLocks/>
          </p:cNvSpPr>
          <p:nvPr/>
        </p:nvSpPr>
        <p:spPr bwMode="auto">
          <a:xfrm>
            <a:off x="1566046" y="2884695"/>
            <a:ext cx="3909137" cy="306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1" i="0" u="none" strike="noStrike" kern="0" cap="none" spc="0" normalizeH="0" baseline="0" noProof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BentonSans Book" charset="0"/>
                <a:ea typeface="ＭＳ Ｐゴシック" charset="0"/>
                <a:cs typeface="BentonSans Medium" charset="0"/>
              </a:rPr>
              <a:t> CONFIDENCE IN THE DYNAMIC  ECOSYSTEM</a:t>
            </a:r>
            <a:endParaRPr kumimoji="0" lang="en-US" sz="4300" b="1" i="0" u="none" strike="noStrike" kern="0" cap="none" spc="0" normalizeH="0" baseline="0" noProof="0" dirty="0">
              <a:ln>
                <a:noFill/>
              </a:ln>
              <a:solidFill>
                <a:srgbClr val="F0AB00"/>
              </a:solidFill>
              <a:effectLst/>
              <a:uLnTx/>
              <a:uFillTx/>
              <a:latin typeface="BentonSans Book" charset="0"/>
              <a:ea typeface="ＭＳ Ｐゴシック" charset="0"/>
              <a:cs typeface="BentonSans Book" charset="0"/>
            </a:endParaRPr>
          </a:p>
        </p:txBody>
      </p:sp>
      <p:sp>
        <p:nvSpPr>
          <p:cNvPr id="51" name="Bogen 50"/>
          <p:cNvSpPr/>
          <p:nvPr/>
        </p:nvSpPr>
        <p:spPr>
          <a:xfrm>
            <a:off x="3549651" y="1498659"/>
            <a:ext cx="4403620" cy="2721548"/>
          </a:xfrm>
          <a:prstGeom prst="arc">
            <a:avLst>
              <a:gd name="adj1" fmla="val 16200000"/>
              <a:gd name="adj2" fmla="val 21432110"/>
            </a:avLst>
          </a:prstGeom>
          <a:noFill/>
          <a:ln w="38100" cap="flat" cmpd="sng">
            <a:solidFill>
              <a:srgbClr val="F0AB00"/>
            </a:solidFill>
            <a:prstDash val="sysDash"/>
            <a:bevel/>
            <a:headEnd type="none"/>
            <a:tailEnd type="arrow"/>
          </a:ln>
          <a:effectLst/>
        </p:spPr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2" name="Bogen 51"/>
          <p:cNvSpPr/>
          <p:nvPr/>
        </p:nvSpPr>
        <p:spPr>
          <a:xfrm>
            <a:off x="3545356" y="1502611"/>
            <a:ext cx="4403620" cy="2721548"/>
          </a:xfrm>
          <a:prstGeom prst="arc">
            <a:avLst>
              <a:gd name="adj1" fmla="val 10993485"/>
              <a:gd name="adj2" fmla="val 16189390"/>
            </a:avLst>
          </a:prstGeom>
          <a:noFill/>
          <a:ln w="38100" cap="flat" cmpd="sng">
            <a:solidFill>
              <a:srgbClr val="666666"/>
            </a:solidFill>
            <a:prstDash val="sysDash"/>
            <a:bevel/>
            <a:headEnd type="none"/>
            <a:tailEnd type="none"/>
          </a:ln>
          <a:effectLst/>
        </p:spPr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6911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worth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46" name="Text Placeholder 2"/>
          <p:cNvSpPr txBox="1">
            <a:spLocks/>
          </p:cNvSpPr>
          <p:nvPr/>
        </p:nvSpPr>
        <p:spPr bwMode="gray">
          <a:xfrm>
            <a:off x="1448883" y="1715080"/>
            <a:ext cx="4225305" cy="8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b="1" dirty="0" smtClean="0">
                <a:solidFill>
                  <a:srgbClr val="F0AB00"/>
                </a:solidFill>
              </a:rPr>
              <a:t>UI testing…</a:t>
            </a:r>
          </a:p>
          <a:p>
            <a:r>
              <a:rPr lang="en-US" sz="4200" b="1" dirty="0" smtClean="0">
                <a:solidFill>
                  <a:srgbClr val="F0AB00"/>
                </a:solidFill>
              </a:rPr>
              <a:t>OH Really?</a:t>
            </a:r>
            <a:endParaRPr lang="en-US" sz="4200" b="1" dirty="0">
              <a:solidFill>
                <a:srgbClr val="F0AB00"/>
              </a:solidFill>
            </a:endParaRPr>
          </a:p>
        </p:txBody>
      </p:sp>
      <p:sp>
        <p:nvSpPr>
          <p:cNvPr id="47" name="Rechteckige Legende 46"/>
          <p:cNvSpPr/>
          <p:nvPr/>
        </p:nvSpPr>
        <p:spPr bwMode="gray">
          <a:xfrm>
            <a:off x="6070600" y="1244600"/>
            <a:ext cx="3238500" cy="876300"/>
          </a:xfrm>
          <a:prstGeom prst="wedgeRectCallout">
            <a:avLst>
              <a:gd name="adj1" fmla="val -36771"/>
              <a:gd name="adj2" fmla="val 77402"/>
            </a:avLst>
          </a:prstGeom>
          <a:noFill/>
          <a:ln w="44450" cap="rnd" cmpd="sng" algn="ctr">
            <a:solidFill>
              <a:schemeClr val="tx1"/>
            </a:solidFill>
            <a:round/>
            <a:headEnd/>
            <a:tailEnd/>
          </a:ln>
        </p:spPr>
        <p:txBody>
          <a:bodyPr lIns="90000" tIns="72000" rIns="90000" bIns="72000" rtlCol="0" anchor="ctr"/>
          <a:lstStyle/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2400" b="1" kern="0" dirty="0" err="1" smtClean="0">
                <a:ea typeface="Arial Unicode MS" pitchFamily="34" charset="-128"/>
                <a:cs typeface="Arial Unicode MS" pitchFamily="34" charset="-128"/>
              </a:rPr>
              <a:t>Various</a:t>
            </a:r>
            <a:r>
              <a:rPr lang="de-DE" sz="2400" b="1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2400" b="1" kern="0" dirty="0" err="1" smtClean="0">
                <a:ea typeface="Arial Unicode MS" pitchFamily="34" charset="-128"/>
                <a:cs typeface="Arial Unicode MS" pitchFamily="34" charset="-128"/>
              </a:rPr>
              <a:t>browsers</a:t>
            </a:r>
            <a:r>
              <a:rPr lang="de-DE" sz="2400" b="1" kern="0" dirty="0" smtClean="0">
                <a:ea typeface="Arial Unicode MS" pitchFamily="34" charset="-128"/>
                <a:cs typeface="Arial Unicode MS" pitchFamily="34" charset="-128"/>
              </a:rPr>
              <a:t>, </a:t>
            </a:r>
            <a:r>
              <a:rPr lang="de-DE" sz="2400" b="1" kern="0" dirty="0" err="1" smtClean="0">
                <a:ea typeface="Arial Unicode MS" pitchFamily="34" charset="-128"/>
                <a:cs typeface="Arial Unicode MS" pitchFamily="34" charset="-128"/>
              </a:rPr>
              <a:t>platforms</a:t>
            </a:r>
            <a:r>
              <a:rPr lang="de-DE" sz="2400" b="1" kern="0" dirty="0" smtClean="0">
                <a:ea typeface="Arial Unicode MS" pitchFamily="34" charset="-128"/>
                <a:cs typeface="Arial Unicode MS" pitchFamily="34" charset="-128"/>
              </a:rPr>
              <a:t>, </a:t>
            </a:r>
            <a:r>
              <a:rPr lang="de-DE" sz="2400" b="1" kern="0" dirty="0" err="1" smtClean="0">
                <a:ea typeface="Arial Unicode MS" pitchFamily="34" charset="-128"/>
                <a:cs typeface="Arial Unicode MS" pitchFamily="34" charset="-128"/>
              </a:rPr>
              <a:t>devices</a:t>
            </a:r>
            <a:endParaRPr kumimoji="0" lang="de-DE" sz="24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Text Placeholder 2"/>
          <p:cNvSpPr txBox="1">
            <a:spLocks/>
          </p:cNvSpPr>
          <p:nvPr/>
        </p:nvSpPr>
        <p:spPr bwMode="gray">
          <a:xfrm>
            <a:off x="6718300" y="1311511"/>
            <a:ext cx="2247900" cy="7799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2160"/>
              </a:spcBef>
              <a:buClr>
                <a:schemeClr val="accent1"/>
              </a:buClr>
              <a:buSzPct val="80000"/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67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9824" indent="-241294" algn="l" defTabSz="1219170" rtl="0" eaLnBrk="1" latinLnBrk="0" hangingPunct="1">
              <a:spcBef>
                <a:spcPts val="56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6885" indent="-237061" algn="l" defTabSz="1219170" rtl="0" eaLnBrk="1" latinLnBrk="0" hangingPunct="1">
              <a:spcBef>
                <a:spcPts val="56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6063" indent="-239178" algn="l" defTabSz="1219170" rtl="0" eaLnBrk="1" latinLnBrk="0" hangingPunct="1">
              <a:spcBef>
                <a:spcPts val="336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endParaRPr lang="en-US" dirty="0"/>
          </a:p>
        </p:txBody>
      </p:sp>
      <p:sp>
        <p:nvSpPr>
          <p:cNvPr id="49" name="Rechteckige Legende 48"/>
          <p:cNvSpPr/>
          <p:nvPr/>
        </p:nvSpPr>
        <p:spPr bwMode="gray">
          <a:xfrm flipH="1">
            <a:off x="6095043" y="3736155"/>
            <a:ext cx="1806289" cy="803196"/>
          </a:xfrm>
          <a:prstGeom prst="wedgeRectCallout">
            <a:avLst>
              <a:gd name="adj1" fmla="val 43693"/>
              <a:gd name="adj2" fmla="val 78628"/>
            </a:avLst>
          </a:prstGeom>
          <a:noFill/>
          <a:ln w="44450" cap="rnd" cmpd="sng" algn="ctr">
            <a:solidFill>
              <a:schemeClr val="tx1"/>
            </a:solidFill>
            <a:round/>
            <a:headEnd/>
            <a:tailEnd/>
          </a:ln>
        </p:spPr>
        <p:txBody>
          <a:bodyPr lIns="90000" tIns="72000" rIns="90000" bIns="72000" rtlCol="0" anchor="ctr"/>
          <a:lstStyle/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2400" b="1" kern="0" dirty="0" smtClean="0">
                <a:ea typeface="Arial Unicode MS" pitchFamily="34" charset="-128"/>
                <a:cs typeface="Arial Unicode MS" pitchFamily="34" charset="-128"/>
              </a:rPr>
              <a:t>Test Data </a:t>
            </a:r>
            <a:r>
              <a:rPr lang="de-DE" sz="2400" b="1" kern="0" dirty="0" err="1" smtClean="0">
                <a:ea typeface="Arial Unicode MS" pitchFamily="34" charset="-128"/>
                <a:cs typeface="Arial Unicode MS" pitchFamily="34" charset="-128"/>
              </a:rPr>
              <a:t>integrity</a:t>
            </a:r>
            <a:endParaRPr kumimoji="0" lang="de-DE" sz="24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Text Placeholder 2"/>
          <p:cNvSpPr txBox="1">
            <a:spLocks/>
          </p:cNvSpPr>
          <p:nvPr/>
        </p:nvSpPr>
        <p:spPr bwMode="gray">
          <a:xfrm>
            <a:off x="6889666" y="2472565"/>
            <a:ext cx="1813893" cy="7799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endParaRPr lang="en-US" sz="2400" b="1" dirty="0"/>
          </a:p>
        </p:txBody>
      </p:sp>
      <p:sp>
        <p:nvSpPr>
          <p:cNvPr id="51" name="Rechteckige Legende 50"/>
          <p:cNvSpPr/>
          <p:nvPr/>
        </p:nvSpPr>
        <p:spPr bwMode="gray">
          <a:xfrm>
            <a:off x="6387289" y="2553975"/>
            <a:ext cx="2273300" cy="823518"/>
          </a:xfrm>
          <a:prstGeom prst="wedgeRectCallout">
            <a:avLst>
              <a:gd name="adj1" fmla="val 36790"/>
              <a:gd name="adj2" fmla="val 76285"/>
            </a:avLst>
          </a:prstGeom>
          <a:noFill/>
          <a:ln w="44450" cap="rnd" cmpd="sng" algn="ctr">
            <a:solidFill>
              <a:schemeClr val="tx1"/>
            </a:solidFill>
            <a:round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Text Placeholder 2"/>
          <p:cNvSpPr txBox="1">
            <a:spLocks/>
          </p:cNvSpPr>
          <p:nvPr/>
        </p:nvSpPr>
        <p:spPr bwMode="gray">
          <a:xfrm>
            <a:off x="6515912" y="2628413"/>
            <a:ext cx="1988266" cy="800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b="1" dirty="0" smtClean="0"/>
              <a:t>Infrastructure HELL</a:t>
            </a:r>
            <a:endParaRPr lang="en-US" sz="2400" b="1" dirty="0"/>
          </a:p>
        </p:txBody>
      </p:sp>
      <p:sp>
        <p:nvSpPr>
          <p:cNvPr id="53" name="Rechteckige Legende 52"/>
          <p:cNvSpPr/>
          <p:nvPr/>
        </p:nvSpPr>
        <p:spPr bwMode="gray">
          <a:xfrm flipH="1">
            <a:off x="9425158" y="1536700"/>
            <a:ext cx="1979442" cy="774746"/>
          </a:xfrm>
          <a:prstGeom prst="wedgeRectCallout">
            <a:avLst>
              <a:gd name="adj1" fmla="val -35595"/>
              <a:gd name="adj2" fmla="val 78628"/>
            </a:avLst>
          </a:prstGeom>
          <a:noFill/>
          <a:ln w="44450" cap="rnd" cmpd="sng" algn="ctr">
            <a:solidFill>
              <a:schemeClr val="tx1"/>
            </a:solidFill>
            <a:round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Text Placeholder 2"/>
          <p:cNvSpPr txBox="1">
            <a:spLocks/>
          </p:cNvSpPr>
          <p:nvPr/>
        </p:nvSpPr>
        <p:spPr bwMode="gray">
          <a:xfrm>
            <a:off x="9540175" y="1587500"/>
            <a:ext cx="1864425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b="1" dirty="0" smtClean="0"/>
              <a:t>Time consuming</a:t>
            </a:r>
            <a:endParaRPr lang="en-US" sz="2400" b="1" dirty="0"/>
          </a:p>
        </p:txBody>
      </p:sp>
      <p:sp>
        <p:nvSpPr>
          <p:cNvPr id="55" name="Rechteckige Legende 54"/>
          <p:cNvSpPr/>
          <p:nvPr/>
        </p:nvSpPr>
        <p:spPr bwMode="gray">
          <a:xfrm flipH="1">
            <a:off x="5638798" y="4948981"/>
            <a:ext cx="2984501" cy="524720"/>
          </a:xfrm>
          <a:prstGeom prst="wedgeRectCallout">
            <a:avLst>
              <a:gd name="adj1" fmla="val -40444"/>
              <a:gd name="adj2" fmla="val 93581"/>
            </a:avLst>
          </a:prstGeom>
          <a:noFill/>
          <a:ln w="44450" cap="rnd" cmpd="sng" algn="ctr">
            <a:solidFill>
              <a:schemeClr val="tx1"/>
            </a:solidFill>
            <a:round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Text Placeholder 2"/>
          <p:cNvSpPr txBox="1">
            <a:spLocks/>
          </p:cNvSpPr>
          <p:nvPr/>
        </p:nvSpPr>
        <p:spPr bwMode="gray">
          <a:xfrm>
            <a:off x="5715000" y="4983969"/>
            <a:ext cx="2984500" cy="3754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b="1" dirty="0" smtClean="0"/>
              <a:t>Asynchronous UI</a:t>
            </a:r>
            <a:endParaRPr lang="en-US" sz="2400" b="1" dirty="0"/>
          </a:p>
        </p:txBody>
      </p:sp>
      <p:sp>
        <p:nvSpPr>
          <p:cNvPr id="57" name="Rechteckige Legende 56"/>
          <p:cNvSpPr/>
          <p:nvPr/>
        </p:nvSpPr>
        <p:spPr bwMode="gray">
          <a:xfrm flipH="1">
            <a:off x="8846701" y="2673995"/>
            <a:ext cx="2332195" cy="827618"/>
          </a:xfrm>
          <a:prstGeom prst="wedgeRectCallout">
            <a:avLst>
              <a:gd name="adj1" fmla="val -35161"/>
              <a:gd name="adj2" fmla="val 83275"/>
            </a:avLst>
          </a:prstGeom>
          <a:noFill/>
          <a:ln w="44450" cap="rnd" cmpd="sng" algn="ctr">
            <a:solidFill>
              <a:schemeClr val="tx1"/>
            </a:solidFill>
            <a:round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Text Placeholder 2"/>
          <p:cNvSpPr txBox="1">
            <a:spLocks/>
          </p:cNvSpPr>
          <p:nvPr/>
        </p:nvSpPr>
        <p:spPr bwMode="gray">
          <a:xfrm>
            <a:off x="8960439" y="2791036"/>
            <a:ext cx="2341079" cy="7799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b="1" dirty="0" smtClean="0"/>
              <a:t>High-</a:t>
            </a:r>
            <a:r>
              <a:rPr lang="en-US" sz="2400" b="1" dirty="0" smtClean="0"/>
              <a:t>maintenance</a:t>
            </a:r>
            <a:endParaRPr lang="en-US" sz="2400" b="1" dirty="0"/>
          </a:p>
        </p:txBody>
      </p:sp>
      <p:sp>
        <p:nvSpPr>
          <p:cNvPr id="59" name="Rechteckige Legende 58"/>
          <p:cNvSpPr/>
          <p:nvPr/>
        </p:nvSpPr>
        <p:spPr bwMode="gray">
          <a:xfrm flipH="1">
            <a:off x="8865213" y="3774090"/>
            <a:ext cx="2125458" cy="1115409"/>
          </a:xfrm>
          <a:prstGeom prst="wedgeRectCallout">
            <a:avLst>
              <a:gd name="adj1" fmla="val -37663"/>
              <a:gd name="adj2" fmla="val 100010"/>
            </a:avLst>
          </a:prstGeom>
          <a:noFill/>
          <a:ln w="44450" cap="rnd" cmpd="sng" algn="ctr">
            <a:solidFill>
              <a:schemeClr val="tx1"/>
            </a:solidFill>
            <a:round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Text Placeholder 2"/>
          <p:cNvSpPr txBox="1">
            <a:spLocks/>
          </p:cNvSpPr>
          <p:nvPr/>
        </p:nvSpPr>
        <p:spPr bwMode="gray">
          <a:xfrm>
            <a:off x="8967531" y="3821779"/>
            <a:ext cx="2029397" cy="7799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b="1" dirty="0" smtClean="0"/>
              <a:t>Require stable DOM structure</a:t>
            </a:r>
            <a:endParaRPr lang="en-US" sz="2400" b="1" dirty="0"/>
          </a:p>
        </p:txBody>
      </p:sp>
      <p:sp>
        <p:nvSpPr>
          <p:cNvPr id="61" name="Rechteckige Legende 60"/>
          <p:cNvSpPr/>
          <p:nvPr/>
        </p:nvSpPr>
        <p:spPr bwMode="gray">
          <a:xfrm>
            <a:off x="1231169" y="1488173"/>
            <a:ext cx="4324336" cy="2363756"/>
          </a:xfrm>
          <a:prstGeom prst="wedgeRectCallout">
            <a:avLst>
              <a:gd name="adj1" fmla="val -35622"/>
              <a:gd name="adj2" fmla="val 74524"/>
            </a:avLst>
          </a:prstGeom>
          <a:noFill/>
          <a:ln w="57150" cap="rnd" cmpd="sng" algn="ctr">
            <a:solidFill>
              <a:srgbClr val="F0AB00"/>
            </a:solidFill>
            <a:round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0039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not if you prefer manual testing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29100" y="5092700"/>
            <a:ext cx="41765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3200" kern="0" dirty="0" smtClean="0">
                <a:ea typeface="Arial Unicode MS" pitchFamily="34" charset="-128"/>
                <a:cs typeface="Arial Unicode MS" pitchFamily="34" charset="-128"/>
              </a:rPr>
              <a:t>But if you don’t.. YES!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08500" y="5842000"/>
            <a:ext cx="343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ea typeface="Arial Unicode MS" pitchFamily="34" charset="-128"/>
                <a:cs typeface="Arial Unicode MS" pitchFamily="34" charset="-128"/>
              </a:rPr>
              <a:t>..and there are tools to help you</a:t>
            </a:r>
          </a:p>
        </p:txBody>
      </p:sp>
      <p:pic>
        <p:nvPicPr>
          <p:cNvPr id="3" name="Picture 2" descr="n-EMPLOYEE-SLUMPED-OVER-COMPUTER-large57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922867"/>
            <a:ext cx="9930815" cy="41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40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PCorporate_2011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5302</TotalTime>
  <Words>1014</Words>
  <Application>Microsoft Macintosh PowerPoint</Application>
  <PresentationFormat>Custom</PresentationFormat>
  <Paragraphs>164</Paragraphs>
  <Slides>25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SAPCorporate_2011</vt:lpstr>
      <vt:lpstr>UI Test Automation with saucelabs</vt:lpstr>
      <vt:lpstr>Who am I?</vt:lpstr>
      <vt:lpstr>Agenda</vt:lpstr>
      <vt:lpstr>PowerPoint Presentation</vt:lpstr>
      <vt:lpstr>What is Builder ?</vt:lpstr>
      <vt:lpstr>PowerPoint Presentation</vt:lpstr>
      <vt:lpstr>WHY UI TEST?</vt:lpstr>
      <vt:lpstr>Is it worth?</vt:lpstr>
      <vt:lpstr>… not if you prefer manual testing</vt:lpstr>
      <vt:lpstr>What is Builder ?</vt:lpstr>
      <vt:lpstr> NIGHTWATCH</vt:lpstr>
      <vt:lpstr>Nightwatch.js</vt:lpstr>
      <vt:lpstr>Lets get started… first test (demo)</vt:lpstr>
      <vt:lpstr>UI tests are time consuming and high-maintenance</vt:lpstr>
      <vt:lpstr>… continue demo</vt:lpstr>
      <vt:lpstr>Do I need to test everything?</vt:lpstr>
      <vt:lpstr>… continue demo</vt:lpstr>
      <vt:lpstr>SAUCELABS</vt:lpstr>
      <vt:lpstr>Cross browser compatibility (form validation)</vt:lpstr>
      <vt:lpstr>Infrastructure HELL!</vt:lpstr>
      <vt:lpstr>SAUCELABS</vt:lpstr>
      <vt:lpstr>… final demo</vt:lpstr>
      <vt:lpstr>Summary</vt:lpstr>
      <vt:lpstr>Useful links. https://saucelabs.com http://nightwatchjs.org  https://www.yaas.io https://github.com/kwiatekus/nightwatchdemo</vt:lpstr>
      <vt:lpstr>THANK YOU!</vt:lpstr>
    </vt:vector>
  </TitlesOfParts>
  <Company>SAP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Wrede, Johann</dc:creator>
  <cp:lastModifiedBy>SAP SAP</cp:lastModifiedBy>
  <cp:revision>237</cp:revision>
  <dcterms:created xsi:type="dcterms:W3CDTF">2014-07-14T15:12:49Z</dcterms:created>
  <dcterms:modified xsi:type="dcterms:W3CDTF">2015-10-29T20:03:19Z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199105662</vt:i4>
  </property>
  <property fmtid="{D5CDD505-2E9C-101B-9397-08002B2CF9AE}" pid="3" name="_NewReviewCycle">
    <vt:lpwstr/>
  </property>
  <property fmtid="{D5CDD505-2E9C-101B-9397-08002B2CF9AE}" pid="4" name="_EmailSubject">
    <vt:lpwstr>pick your brain- again</vt:lpwstr>
  </property>
  <property fmtid="{D5CDD505-2E9C-101B-9397-08002B2CF9AE}" pid="5" name="_AuthorEmail">
    <vt:lpwstr>johann.wrede@sap.com</vt:lpwstr>
  </property>
  <property fmtid="{D5CDD505-2E9C-101B-9397-08002B2CF9AE}" pid="6" name="_AuthorEmailDisplayName">
    <vt:lpwstr>Wrede, Johann</vt:lpwstr>
  </property>
</Properties>
</file>